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61" r:id="rId4"/>
    <p:sldId id="267" r:id="rId5"/>
    <p:sldId id="262" r:id="rId6"/>
    <p:sldId id="264" r:id="rId7"/>
    <p:sldId id="257" r:id="rId8"/>
    <p:sldId id="265" r:id="rId9"/>
    <p:sldId id="266" r:id="rId10"/>
    <p:sldId id="268" r:id="rId11"/>
    <p:sldId id="269" r:id="rId12"/>
    <p:sldId id="270" r:id="rId13"/>
    <p:sldId id="273" r:id="rId14"/>
    <p:sldId id="274" r:id="rId15"/>
    <p:sldId id="272" r:id="rId16"/>
    <p:sldId id="271" r:id="rId17"/>
    <p:sldId id="259" r:id="rId18"/>
    <p:sldId id="260"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C5EF5AC6-F645-4F02-B582-D3C38F27FFEB}" type="datetimeFigureOut">
              <a:rPr lang="fr-FR" smtClean="0"/>
              <a:t>09/12/2023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3566FC-C2BC-459C-9D30-C4DB11F36FE5}" type="slidenum">
              <a:rPr lang="fr-FR" smtClean="0"/>
              <a:t>‹N°›</a:t>
            </a:fld>
            <a:endParaRPr lang="fr-F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fr-FR" smtClean="0"/>
              <a:t>Modifiez le style du titre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C5EF5AC6-F645-4F02-B582-D3C38F27FFEB}" type="datetimeFigureOut">
              <a:rPr lang="fr-FR" smtClean="0"/>
              <a:t>09/12/2023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3566FC-C2BC-459C-9D30-C4DB11F36FE5}"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fr-FR" smtClean="0"/>
              <a:t>Modifiez le style du titre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5EF5AC6-F645-4F02-B582-D3C38F27FFEB}" type="datetimeFigureOut">
              <a:rPr lang="fr-FR" smtClean="0"/>
              <a:t>09/12/2023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3566FC-C2BC-459C-9D30-C4DB11F36FE5}"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5EF5AC6-F645-4F02-B582-D3C38F27FFEB}" type="datetimeFigureOut">
              <a:rPr lang="fr-FR" smtClean="0"/>
              <a:t>09/12/2023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3566FC-C2BC-459C-9D30-C4DB11F36FE5}" type="slidenum">
              <a:rPr lang="fr-FR" smtClean="0"/>
              <a:t>‹N°›</a:t>
            </a:fld>
            <a:endParaRPr lang="fr-FR"/>
          </a:p>
        </p:txBody>
      </p:sp>
      <p:sp>
        <p:nvSpPr>
          <p:cNvPr id="8" name="Title 7"/>
          <p:cNvSpPr>
            <a:spLocks noGrp="1"/>
          </p:cNvSpPr>
          <p:nvPr>
            <p:ph type="title"/>
          </p:nvPr>
        </p:nvSpPr>
        <p:spPr/>
        <p:txBody>
          <a:bodyPr/>
          <a:lstStyle/>
          <a:p>
            <a:r>
              <a:rPr lang="fr-FR" smtClean="0"/>
              <a:t>Modifiez le style du titre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5EF5AC6-F645-4F02-B582-D3C38F27FFEB}" type="datetimeFigureOut">
              <a:rPr lang="fr-FR" smtClean="0"/>
              <a:t>09/12/2023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3566FC-C2BC-459C-9D30-C4DB11F36FE5}"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5EF5AC6-F645-4F02-B582-D3C38F27FFEB}" type="datetimeFigureOut">
              <a:rPr lang="fr-FR" smtClean="0"/>
              <a:t>09/12/2023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D3566FC-C2BC-459C-9D30-C4DB11F36FE5}" type="slidenum">
              <a:rPr lang="fr-FR" smtClean="0"/>
              <a:t>‹N°›</a:t>
            </a:fld>
            <a:endParaRPr lang="fr-FR"/>
          </a:p>
        </p:txBody>
      </p:sp>
      <p:sp>
        <p:nvSpPr>
          <p:cNvPr id="8" name="Title 7"/>
          <p:cNvSpPr>
            <a:spLocks noGrp="1"/>
          </p:cNvSpPr>
          <p:nvPr>
            <p:ph type="title"/>
          </p:nvPr>
        </p:nvSpPr>
        <p:spPr/>
        <p:txBody>
          <a:bodyPr/>
          <a:lstStyle/>
          <a:p>
            <a:r>
              <a:rPr lang="fr-FR" smtClean="0"/>
              <a:t>Modifiez le style du titre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fr-FR" smtClean="0"/>
              <a:t>Modifiez les styles du texte du masque</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C5EF5AC6-F645-4F02-B582-D3C38F27FFEB}" type="datetimeFigureOut">
              <a:rPr lang="fr-FR" smtClean="0"/>
              <a:t>09/12/2023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D3566FC-C2BC-459C-9D30-C4DB11F36FE5}" type="slidenum">
              <a:rPr lang="fr-FR" smtClean="0"/>
              <a:t>‹N°›</a:t>
            </a:fld>
            <a:endParaRPr lang="fr-FR"/>
          </a:p>
        </p:txBody>
      </p:sp>
      <p:sp>
        <p:nvSpPr>
          <p:cNvPr id="10" name="Title 9"/>
          <p:cNvSpPr>
            <a:spLocks noGrp="1"/>
          </p:cNvSpPr>
          <p:nvPr>
            <p:ph type="title"/>
          </p:nvPr>
        </p:nvSpPr>
        <p:spPr/>
        <p:txBody>
          <a:bodyPr/>
          <a:lstStyle/>
          <a:p>
            <a:r>
              <a:rPr lang="fr-FR" smtClean="0"/>
              <a:t>Modifiez le style du titre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C5EF5AC6-F645-4F02-B582-D3C38F27FFEB}" type="datetimeFigureOut">
              <a:rPr lang="fr-FR" smtClean="0"/>
              <a:t>09/12/2023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D3566FC-C2BC-459C-9D30-C4DB11F36FE5}"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F5AC6-F645-4F02-B582-D3C38F27FFEB}" type="datetimeFigureOut">
              <a:rPr lang="fr-FR" smtClean="0"/>
              <a:t>09/12/2023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D3566FC-C2BC-459C-9D30-C4DB11F36FE5}"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fr-FR" smtClean="0"/>
              <a:t>Modifiez le style du titre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5EF5AC6-F645-4F02-B582-D3C38F27FFEB}" type="datetimeFigureOut">
              <a:rPr lang="fr-FR" smtClean="0"/>
              <a:t>09/12/2023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D3566FC-C2BC-459C-9D30-C4DB11F36FE5}"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5EF5AC6-F645-4F02-B582-D3C38F27FFEB}" type="datetimeFigureOut">
              <a:rPr lang="fr-FR" smtClean="0"/>
              <a:t>09/12/2023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D3566FC-C2BC-459C-9D30-C4DB11F36FE5}" type="slidenum">
              <a:rPr lang="fr-FR" smtClean="0"/>
              <a:t>‹N°›</a:t>
            </a:fld>
            <a:endParaRPr lang="fr-F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fr-FR" smtClean="0"/>
              <a:t>Modifiez le style du titre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fr-FR" smtClean="0"/>
              <a:t>Modifiez le style du titre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C5EF5AC6-F645-4F02-B582-D3C38F27FFEB}" type="datetimeFigureOut">
              <a:rPr lang="fr-FR" smtClean="0"/>
              <a:t>09/12/2023</a:t>
            </a:fld>
            <a:endParaRPr lang="fr-F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fr-F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D3566FC-C2BC-459C-9D30-C4DB11F36FE5}"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1628800"/>
            <a:ext cx="8640960" cy="3170099"/>
          </a:xfrm>
          <a:prstGeom prst="rect">
            <a:avLst/>
          </a:prstGeom>
          <a:noFill/>
        </p:spPr>
        <p:txBody>
          <a:bodyPr wrap="square" rtlCol="0">
            <a:spAutoFit/>
          </a:bodyPr>
          <a:lstStyle/>
          <a:p>
            <a:pPr algn="ctr"/>
            <a:r>
              <a:rPr lang="fr-FR" sz="4400" b="1" dirty="0" smtClean="0">
                <a:solidFill>
                  <a:srgbClr val="FF0000"/>
                </a:solidFill>
                <a:latin typeface="Comic Sans MS" panose="030F0702030302020204" pitchFamily="66" charset="0"/>
              </a:rPr>
              <a:t>Traites, esclavages, abolitions</a:t>
            </a:r>
          </a:p>
          <a:p>
            <a:pPr algn="ctr"/>
            <a:endParaRPr lang="fr-FR" sz="4400" dirty="0" smtClean="0">
              <a:solidFill>
                <a:srgbClr val="FF0000"/>
              </a:solidFill>
              <a:latin typeface="Comic Sans MS" panose="030F0702030302020204" pitchFamily="66" charset="0"/>
            </a:endParaRPr>
          </a:p>
          <a:p>
            <a:pPr algn="ctr"/>
            <a:r>
              <a:rPr lang="fr-FR" sz="3200" dirty="0" smtClean="0">
                <a:solidFill>
                  <a:srgbClr val="FF0000"/>
                </a:solidFill>
                <a:latin typeface="Comic Sans MS" panose="030F0702030302020204" pitchFamily="66" charset="0"/>
              </a:rPr>
              <a:t>Proposition pédagogique</a:t>
            </a:r>
            <a:endParaRPr lang="fr-FR" sz="3200" dirty="0">
              <a:solidFill>
                <a:srgbClr val="FF0000"/>
              </a:solidFill>
              <a:latin typeface="Comic Sans MS" panose="030F0702030302020204" pitchFamily="66" charset="0"/>
            </a:endParaRPr>
          </a:p>
          <a:p>
            <a:pPr algn="ctr"/>
            <a:endParaRPr lang="fr-FR" sz="4400" dirty="0" smtClean="0">
              <a:solidFill>
                <a:srgbClr val="FF0000"/>
              </a:solidFill>
              <a:latin typeface="Comic Sans MS" panose="030F0702030302020204" pitchFamily="66" charset="0"/>
            </a:endParaRPr>
          </a:p>
          <a:p>
            <a:pPr algn="ctr"/>
            <a:endParaRPr lang="fr-FR" dirty="0" smtClean="0">
              <a:latin typeface="Comic Sans MS" panose="030F0702030302020204" pitchFamily="66" charset="0"/>
            </a:endParaRPr>
          </a:p>
          <a:p>
            <a:pPr algn="ctr"/>
            <a:r>
              <a:rPr lang="fr-FR" dirty="0" smtClean="0">
                <a:latin typeface="Comic Sans MS" panose="030F0702030302020204" pitchFamily="66" charset="0"/>
              </a:rPr>
              <a:t>11 décembre 2023</a:t>
            </a:r>
            <a:endParaRPr lang="fr-FR" dirty="0">
              <a:latin typeface="Comic Sans MS" panose="030F0702030302020204" pitchFamily="66" charset="0"/>
            </a:endParaRPr>
          </a:p>
        </p:txBody>
      </p:sp>
    </p:spTree>
    <p:extLst>
      <p:ext uri="{BB962C8B-B14F-4D97-AF65-F5344CB8AC3E}">
        <p14:creationId xmlns:p14="http://schemas.microsoft.com/office/powerpoint/2010/main" val="3204209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700808"/>
            <a:ext cx="7216910" cy="340097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2214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79" y="1988840"/>
            <a:ext cx="5859463"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1447412" y="1251047"/>
            <a:ext cx="6192688" cy="369332"/>
          </a:xfrm>
          <a:prstGeom prst="rect">
            <a:avLst/>
          </a:prstGeom>
          <a:noFill/>
        </p:spPr>
        <p:txBody>
          <a:bodyPr wrap="square" rtlCol="0">
            <a:spAutoFit/>
          </a:bodyPr>
          <a:lstStyle/>
          <a:p>
            <a:pPr algn="ctr"/>
            <a:r>
              <a:rPr lang="fr-FR" dirty="0" smtClean="0">
                <a:solidFill>
                  <a:srgbClr val="FF0000"/>
                </a:solidFill>
                <a:latin typeface="Comic Sans MS" panose="030F0702030302020204" pitchFamily="66" charset="0"/>
              </a:rPr>
              <a:t>Tâche finale</a:t>
            </a:r>
            <a:endParaRPr lang="fr-FR"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345531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347788"/>
            <a:ext cx="6353125" cy="4803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llipse 1"/>
          <p:cNvSpPr/>
          <p:nvPr/>
        </p:nvSpPr>
        <p:spPr>
          <a:xfrm>
            <a:off x="1259632" y="1268558"/>
            <a:ext cx="1584176" cy="1224136"/>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948281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rte colonies et routes commerciales XVIIIe siècle.png"/>
          <p:cNvPicPr>
            <a:picLocks noChangeAspect="1"/>
          </p:cNvPicPr>
          <p:nvPr/>
        </p:nvPicPr>
        <p:blipFill>
          <a:blip r:embed="rId2" cstate="print"/>
          <a:stretch>
            <a:fillRect/>
          </a:stretch>
        </p:blipFill>
        <p:spPr>
          <a:xfrm>
            <a:off x="1421554" y="980728"/>
            <a:ext cx="6361516" cy="5877272"/>
          </a:xfrm>
          <a:prstGeom prst="rect">
            <a:avLst/>
          </a:prstGeom>
        </p:spPr>
      </p:pic>
      <p:sp>
        <p:nvSpPr>
          <p:cNvPr id="3" name="ZoneTexte 2"/>
          <p:cNvSpPr txBox="1"/>
          <p:nvPr/>
        </p:nvSpPr>
        <p:spPr>
          <a:xfrm>
            <a:off x="827584" y="367982"/>
            <a:ext cx="7344816" cy="369332"/>
          </a:xfrm>
          <a:prstGeom prst="rect">
            <a:avLst/>
          </a:prstGeom>
          <a:noFill/>
        </p:spPr>
        <p:txBody>
          <a:bodyPr wrap="square" rtlCol="0">
            <a:spAutoFit/>
          </a:bodyPr>
          <a:lstStyle/>
          <a:p>
            <a:pPr algn="ctr"/>
            <a:r>
              <a:rPr lang="fr-FR" dirty="0" smtClean="0">
                <a:solidFill>
                  <a:srgbClr val="FF0000"/>
                </a:solidFill>
                <a:latin typeface="Comic Sans MS" panose="030F0702030302020204" pitchFamily="66" charset="0"/>
              </a:rPr>
              <a:t>Approfondissements et nuances dans la mise en perspective</a:t>
            </a:r>
            <a:endParaRPr lang="fr-FR" dirty="0">
              <a:solidFill>
                <a:srgbClr val="FF0000"/>
              </a:solidFill>
              <a:latin typeface="Comic Sans MS" panose="030F0702030302020204" pitchFamily="66" charset="0"/>
            </a:endParaRPr>
          </a:p>
        </p:txBody>
      </p:sp>
      <p:sp>
        <p:nvSpPr>
          <p:cNvPr id="4" name="ZoneTexte 3"/>
          <p:cNvSpPr txBox="1"/>
          <p:nvPr/>
        </p:nvSpPr>
        <p:spPr>
          <a:xfrm>
            <a:off x="1331640" y="1196752"/>
            <a:ext cx="4824536" cy="338554"/>
          </a:xfrm>
          <a:prstGeom prst="rect">
            <a:avLst/>
          </a:prstGeom>
          <a:noFill/>
        </p:spPr>
        <p:txBody>
          <a:bodyPr wrap="square" rtlCol="0">
            <a:spAutoFit/>
          </a:bodyPr>
          <a:lstStyle/>
          <a:p>
            <a:pPr algn="ctr"/>
            <a:r>
              <a:rPr lang="fr-FR" sz="1600" b="1" dirty="0" smtClean="0"/>
              <a:t>Colonies et routes commerciales au XVIIIe siècle</a:t>
            </a:r>
            <a:endParaRPr lang="fr-FR" sz="1600" b="1" dirty="0"/>
          </a:p>
        </p:txBody>
      </p:sp>
      <p:sp>
        <p:nvSpPr>
          <p:cNvPr id="5" name="ZoneTexte 4"/>
          <p:cNvSpPr txBox="1"/>
          <p:nvPr/>
        </p:nvSpPr>
        <p:spPr>
          <a:xfrm>
            <a:off x="5886578" y="6611779"/>
            <a:ext cx="1736305" cy="246221"/>
          </a:xfrm>
          <a:prstGeom prst="rect">
            <a:avLst/>
          </a:prstGeom>
          <a:noFill/>
        </p:spPr>
        <p:txBody>
          <a:bodyPr wrap="square" rtlCol="0">
            <a:spAutoFit/>
          </a:bodyPr>
          <a:lstStyle/>
          <a:p>
            <a:r>
              <a:rPr lang="fr-FR" sz="1000" dirty="0" smtClean="0"/>
              <a:t>Le livre scolaire, 4</a:t>
            </a:r>
            <a:r>
              <a:rPr lang="fr-FR" sz="1000" baseline="30000" dirty="0" smtClean="0"/>
              <a:t>e</a:t>
            </a:r>
            <a:r>
              <a:rPr lang="fr-FR" sz="1000" dirty="0" smtClean="0"/>
              <a:t>, 2016</a:t>
            </a:r>
            <a:endParaRPr lang="fr-FR" sz="1000" dirty="0"/>
          </a:p>
        </p:txBody>
      </p:sp>
    </p:spTree>
    <p:extLst>
      <p:ext uri="{BB962C8B-B14F-4D97-AF65-F5344CB8AC3E}">
        <p14:creationId xmlns:p14="http://schemas.microsoft.com/office/powerpoint/2010/main" val="4037732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766328"/>
            <a:ext cx="5587266" cy="5877272"/>
          </a:xfrm>
          <a:prstGeom prst="rect">
            <a:avLst/>
          </a:prstGeom>
        </p:spPr>
      </p:pic>
    </p:spTree>
    <p:extLst>
      <p:ext uri="{BB962C8B-B14F-4D97-AF65-F5344CB8AC3E}">
        <p14:creationId xmlns:p14="http://schemas.microsoft.com/office/powerpoint/2010/main" val="4257824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420888"/>
            <a:ext cx="29146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04988"/>
            <a:ext cx="5372100"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7486650" y="3729949"/>
            <a:ext cx="1296144" cy="215444"/>
          </a:xfrm>
          <a:prstGeom prst="rect">
            <a:avLst/>
          </a:prstGeom>
          <a:noFill/>
        </p:spPr>
        <p:txBody>
          <a:bodyPr wrap="square" rtlCol="0">
            <a:spAutoFit/>
          </a:bodyPr>
          <a:lstStyle/>
          <a:p>
            <a:r>
              <a:rPr lang="fr-FR" sz="800" dirty="0" smtClean="0"/>
              <a:t>Manuel Belin, 4</a:t>
            </a:r>
            <a:r>
              <a:rPr lang="fr-FR" sz="800" baseline="30000" dirty="0" smtClean="0"/>
              <a:t>e</a:t>
            </a:r>
            <a:r>
              <a:rPr lang="fr-FR" sz="800" dirty="0" smtClean="0"/>
              <a:t>, 2016</a:t>
            </a:r>
            <a:endParaRPr lang="fr-FR" sz="800" dirty="0"/>
          </a:p>
        </p:txBody>
      </p:sp>
      <p:sp>
        <p:nvSpPr>
          <p:cNvPr id="3" name="ZoneTexte 2"/>
          <p:cNvSpPr txBox="1"/>
          <p:nvPr/>
        </p:nvSpPr>
        <p:spPr>
          <a:xfrm>
            <a:off x="4441404" y="5049117"/>
            <a:ext cx="1080120" cy="215444"/>
          </a:xfrm>
          <a:prstGeom prst="rect">
            <a:avLst/>
          </a:prstGeom>
          <a:noFill/>
        </p:spPr>
        <p:txBody>
          <a:bodyPr wrap="square" rtlCol="0">
            <a:spAutoFit/>
          </a:bodyPr>
          <a:lstStyle/>
          <a:p>
            <a:r>
              <a:rPr lang="fr-FR" sz="800" dirty="0" smtClean="0"/>
              <a:t>www.hgsempai.fr</a:t>
            </a:r>
            <a:endParaRPr lang="fr-FR" sz="800" dirty="0"/>
          </a:p>
        </p:txBody>
      </p:sp>
    </p:spTree>
    <p:extLst>
      <p:ext uri="{BB962C8B-B14F-4D97-AF65-F5344CB8AC3E}">
        <p14:creationId xmlns:p14="http://schemas.microsoft.com/office/powerpoint/2010/main" val="3243020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70663"/>
            <a:ext cx="8429192" cy="5753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98859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309" y="1196752"/>
            <a:ext cx="8712968" cy="5078313"/>
          </a:xfrm>
          <a:prstGeom prst="rect">
            <a:avLst/>
          </a:prstGeom>
        </p:spPr>
        <p:txBody>
          <a:bodyPr wrap="square">
            <a:spAutoFit/>
          </a:bodyPr>
          <a:lstStyle/>
          <a:p>
            <a:pPr algn="just"/>
            <a:r>
              <a:rPr lang="fr-FR" dirty="0" smtClean="0"/>
              <a:t>L’essor du grand commerce maritime international et de la traite se place dans la période 1665-1750 (la traite continue à connaître des niveaux élevés au cours des premières décennies du XIXe siècle). La traite liée à la montée des échanges internationaux est un phénomène massif qui engendre le déplacement forcé d’au moins 11 millions de personnes. Le phénomène de la traite négrière s’inscrit à la fois dans l’histoire longue de l’esclavage et dans celle du développement du commerce maritime international. La traite occidentale se superpose à une traite orientale plus ancienne qui a commencé au VIIe siècle, qui allait de l’Afrique sub-saharienne à l’Afrique du Nord et irriguait le monde musulman. La traite occidentale est liée à l’expansion européenne et commence dès le XVe siècle avec le Portugal. L’économie de plantation pour le sucre, le cacao, le café, le tabac connaît à la fin du XVIIe siècle un essor considérable, aux Amériques et dans l’Océan Indien. La traite s’intègre dans le circuit particulier du commerce triangulaire (sans s’y limiter, il y aussi des liaisons directes du Brésil à l’Afrique). Les navires partent vers l’Afrique pour y échanger et acquérir des esclaves contre des articles manufacturés (qui ne sont pas forcément de la « pacotille ») et des matières premières, ils font ensuite voile vers les Amériques ou vers les îles de l’Océan Indien avant de revenir chargés de denrées coloniales.</a:t>
            </a:r>
            <a:endParaRPr lang="fr-FR" dirty="0"/>
          </a:p>
        </p:txBody>
      </p:sp>
      <p:sp>
        <p:nvSpPr>
          <p:cNvPr id="3" name="ZoneTexte 2"/>
          <p:cNvSpPr txBox="1"/>
          <p:nvPr/>
        </p:nvSpPr>
        <p:spPr>
          <a:xfrm>
            <a:off x="2555776" y="476672"/>
            <a:ext cx="4032448" cy="369332"/>
          </a:xfrm>
          <a:prstGeom prst="rect">
            <a:avLst/>
          </a:prstGeom>
          <a:noFill/>
        </p:spPr>
        <p:txBody>
          <a:bodyPr wrap="square" rtlCol="0">
            <a:spAutoFit/>
          </a:bodyPr>
          <a:lstStyle/>
          <a:p>
            <a:pPr algn="ctr"/>
            <a:r>
              <a:rPr lang="fr-FR" dirty="0" smtClean="0">
                <a:solidFill>
                  <a:srgbClr val="FF0000"/>
                </a:solidFill>
                <a:latin typeface="Comic Sans MS" panose="030F0702030302020204" pitchFamily="66" charset="0"/>
              </a:rPr>
              <a:t>Fiche </a:t>
            </a:r>
            <a:r>
              <a:rPr lang="fr-FR" dirty="0" err="1" smtClean="0">
                <a:solidFill>
                  <a:srgbClr val="FF0000"/>
                </a:solidFill>
                <a:latin typeface="Comic Sans MS" panose="030F0702030302020204" pitchFamily="66" charset="0"/>
              </a:rPr>
              <a:t>Eduscol</a:t>
            </a:r>
            <a:endParaRPr lang="fr-FR"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41336212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982" y="692696"/>
            <a:ext cx="8712968" cy="5755422"/>
          </a:xfrm>
          <a:prstGeom prst="rect">
            <a:avLst/>
          </a:prstGeom>
        </p:spPr>
        <p:txBody>
          <a:bodyPr wrap="square">
            <a:spAutoFit/>
          </a:bodyPr>
          <a:lstStyle/>
          <a:p>
            <a:pPr algn="just"/>
            <a:r>
              <a:rPr lang="fr-FR" sz="1600" dirty="0" smtClean="0"/>
              <a:t>Quelle est la place de la traite négrière dans l’essor économique européen ? Il ne faut ni la nier ni la surestimer. La question renvoie d’une part au poids de l’économie de plantation et plus généralement de l’économie coloniale et d’autre part au rôle des capitaux générés par le commerce triangulaire. La majorité des échanges avec les colonies se fait par le commerce maritime « en droiture », qui ne comporte pas de traite : les navires partent alors avec des biens destinés à être vendus aux colonies et reviennent avec des denrées coloniales. Les bénéfices engrangés par ce commerce colonial sont plus importants en Angleterre qu’en France ; et encore faut-il noter que la révolution industrielle anglaise connaît son essor après 1776, et la perte pour l’Angleterre de sa plus importante ressource coloniale, celle des colonies nord-américaines devenues les États-Unis d’Amérique. En France, l’enrichissement et le développement des ports de Nantes, Bordeaux, La Rochelle et Rouen profitent aux arrière-pays, mais les fragilisent aussi : l’essor industriel, au XIXe siècle, voit ainsi la France atlantique, liée au commerce colonial ancien, être largement dépassée par celle du Nord et de l’Est. Il en va différemment de Marseille, qui irrigue l’axe rhodanien, mais ce port est plus tourné vers la Méditerranée et le Levant que vers les Amériques. Dès le XVIIIe siècle, la question du commerce colonial et de la traite engendrent de vifs débats. Le commerce colonial est un produit du mercantilisme : ce sont les États qui ont encouragé la fondation de compagnies – comme la Compagnie des Indes Orientales créée par Colbert en 1664 – pour améliorer la balance du commerce extérieur national. Les « libéraux » - physiocrates - (comme Turgot ou Dupont de Nemours) critiquent l’inhumanité de la traite et mettent en question le bénéfice économique retiré par le royaume. Le commerce colonial profite-t-il à l’ensemble du pays ou n’est-il qu’une source de revenu de grands négociants ? Ce débat s’est prolongé parmi les historiens. </a:t>
            </a:r>
            <a:endParaRPr lang="fr-FR" sz="1600" dirty="0"/>
          </a:p>
        </p:txBody>
      </p:sp>
    </p:spTree>
    <p:extLst>
      <p:ext uri="{BB962C8B-B14F-4D97-AF65-F5344CB8AC3E}">
        <p14:creationId xmlns:p14="http://schemas.microsoft.com/office/powerpoint/2010/main" val="1833547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1412776"/>
            <a:ext cx="7992888" cy="2185214"/>
          </a:xfrm>
          <a:prstGeom prst="rect">
            <a:avLst/>
          </a:prstGeom>
          <a:noFill/>
        </p:spPr>
        <p:txBody>
          <a:bodyPr wrap="square" rtlCol="0">
            <a:spAutoFit/>
          </a:bodyPr>
          <a:lstStyle/>
          <a:p>
            <a:pPr algn="ctr"/>
            <a:r>
              <a:rPr lang="fr-FR" sz="2800" dirty="0" smtClean="0">
                <a:solidFill>
                  <a:srgbClr val="FF0000"/>
                </a:solidFill>
                <a:latin typeface="Comic Sans MS" panose="030F0702030302020204" pitchFamily="66" charset="0"/>
              </a:rPr>
              <a:t>Collège, classe de 4</a:t>
            </a:r>
            <a:r>
              <a:rPr lang="fr-FR" sz="2800" baseline="30000" dirty="0" smtClean="0">
                <a:solidFill>
                  <a:srgbClr val="FF0000"/>
                </a:solidFill>
                <a:latin typeface="Comic Sans MS" panose="030F0702030302020204" pitchFamily="66" charset="0"/>
              </a:rPr>
              <a:t>e </a:t>
            </a:r>
            <a:r>
              <a:rPr lang="fr-FR" sz="2800" dirty="0" smtClean="0">
                <a:solidFill>
                  <a:srgbClr val="FF0000"/>
                </a:solidFill>
                <a:latin typeface="Comic Sans MS" panose="030F0702030302020204" pitchFamily="66" charset="0"/>
              </a:rPr>
              <a:t>  :</a:t>
            </a:r>
          </a:p>
          <a:p>
            <a:endParaRPr lang="fr-FR" dirty="0">
              <a:latin typeface="Comic Sans MS" panose="030F0702030302020204" pitchFamily="66" charset="0"/>
            </a:endParaRPr>
          </a:p>
          <a:p>
            <a:endParaRPr lang="fr-FR" dirty="0" smtClean="0">
              <a:latin typeface="Comic Sans MS" panose="030F0702030302020204" pitchFamily="66" charset="0"/>
            </a:endParaRPr>
          </a:p>
          <a:p>
            <a:pPr algn="just"/>
            <a:r>
              <a:rPr lang="fr-FR" dirty="0" smtClean="0">
                <a:latin typeface="Comic Sans MS" panose="030F0702030302020204" pitchFamily="66" charset="0"/>
                <a:sym typeface="Wingdings"/>
              </a:rPr>
              <a:t> </a:t>
            </a:r>
            <a:r>
              <a:rPr lang="fr-FR" dirty="0" smtClean="0">
                <a:latin typeface="Comic Sans MS" panose="030F0702030302020204" pitchFamily="66" charset="0"/>
              </a:rPr>
              <a:t>Thème 1 : Le XVIIIe siècle, expansions, Lumières et révolutions.</a:t>
            </a:r>
          </a:p>
          <a:p>
            <a:pPr algn="just"/>
            <a:endParaRPr lang="fr-FR" dirty="0">
              <a:latin typeface="Comic Sans MS" panose="030F0702030302020204" pitchFamily="66" charset="0"/>
            </a:endParaRPr>
          </a:p>
          <a:p>
            <a:pPr algn="just"/>
            <a:r>
              <a:rPr lang="fr-FR" dirty="0" smtClean="0">
                <a:latin typeface="Comic Sans MS" panose="030F0702030302020204" pitchFamily="66" charset="0"/>
                <a:sym typeface="Wingdings"/>
              </a:rPr>
              <a:t> </a:t>
            </a:r>
            <a:r>
              <a:rPr lang="fr-FR" dirty="0" smtClean="0">
                <a:latin typeface="Comic Sans MS" panose="030F0702030302020204" pitchFamily="66" charset="0"/>
              </a:rPr>
              <a:t>1</a:t>
            </a:r>
            <a:r>
              <a:rPr lang="fr-FR" baseline="30000" dirty="0" smtClean="0">
                <a:latin typeface="Comic Sans MS" panose="030F0702030302020204" pitchFamily="66" charset="0"/>
              </a:rPr>
              <a:t>er</a:t>
            </a:r>
            <a:r>
              <a:rPr lang="fr-FR" dirty="0" smtClean="0">
                <a:latin typeface="Comic Sans MS" panose="030F0702030302020204" pitchFamily="66" charset="0"/>
              </a:rPr>
              <a:t> chapitre :  Bourgeoisies marchandes, négoces internationaux et traite négrière au XVIIIe siècle.</a:t>
            </a:r>
            <a:endParaRPr lang="fr-FR" dirty="0">
              <a:latin typeface="Comic Sans MS" panose="030F0702030302020204" pitchFamily="66" charset="0"/>
            </a:endParaRPr>
          </a:p>
        </p:txBody>
      </p:sp>
    </p:spTree>
    <p:extLst>
      <p:ext uri="{BB962C8B-B14F-4D97-AF65-F5344CB8AC3E}">
        <p14:creationId xmlns:p14="http://schemas.microsoft.com/office/powerpoint/2010/main" val="3523078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764704"/>
            <a:ext cx="7920879" cy="5596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à coins arrondis 1"/>
          <p:cNvSpPr/>
          <p:nvPr/>
        </p:nvSpPr>
        <p:spPr>
          <a:xfrm>
            <a:off x="2843808" y="3429001"/>
            <a:ext cx="5616623" cy="122413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à coins arrondis 2"/>
          <p:cNvSpPr/>
          <p:nvPr/>
        </p:nvSpPr>
        <p:spPr>
          <a:xfrm>
            <a:off x="539552" y="2564904"/>
            <a:ext cx="2304256" cy="115212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42410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1772816"/>
            <a:ext cx="8136904" cy="1754326"/>
          </a:xfrm>
          <a:prstGeom prst="rect">
            <a:avLst/>
          </a:prstGeom>
          <a:noFill/>
        </p:spPr>
        <p:txBody>
          <a:bodyPr wrap="square" rtlCol="0">
            <a:spAutoFit/>
          </a:bodyPr>
          <a:lstStyle/>
          <a:p>
            <a:r>
              <a:rPr lang="fr-FR" u="sng" dirty="0" smtClean="0">
                <a:latin typeface="Comic Sans MS" panose="030F0702030302020204" pitchFamily="66" charset="0"/>
              </a:rPr>
              <a:t>Les </a:t>
            </a:r>
            <a:r>
              <a:rPr lang="fr-FR" u="sng" dirty="0" smtClean="0">
                <a:latin typeface="Comic Sans MS" panose="030F0702030302020204" pitchFamily="66" charset="0"/>
              </a:rPr>
              <a:t>attentes, d’après </a:t>
            </a:r>
            <a:r>
              <a:rPr lang="fr-FR" u="sng" dirty="0" err="1" smtClean="0">
                <a:latin typeface="Comic Sans MS" panose="030F0702030302020204" pitchFamily="66" charset="0"/>
              </a:rPr>
              <a:t>Eduscol</a:t>
            </a:r>
            <a:r>
              <a:rPr lang="fr-FR" u="sng" dirty="0" smtClean="0">
                <a:latin typeface="Comic Sans MS" panose="030F0702030302020204" pitchFamily="66" charset="0"/>
              </a:rPr>
              <a:t> </a:t>
            </a:r>
            <a:r>
              <a:rPr lang="fr-FR" dirty="0" smtClean="0">
                <a:latin typeface="Comic Sans MS" panose="030F0702030302020204" pitchFamily="66" charset="0"/>
              </a:rPr>
              <a:t>:</a:t>
            </a:r>
            <a:endParaRPr lang="fr-FR" dirty="0" smtClean="0">
              <a:latin typeface="Comic Sans MS" panose="030F0702030302020204" pitchFamily="66" charset="0"/>
            </a:endParaRPr>
          </a:p>
          <a:p>
            <a:endParaRPr lang="fr-FR" dirty="0"/>
          </a:p>
          <a:p>
            <a:endParaRPr lang="fr-FR" dirty="0" smtClean="0"/>
          </a:p>
          <a:p>
            <a:r>
              <a:rPr lang="fr-FR" dirty="0" smtClean="0"/>
              <a:t>« On </a:t>
            </a:r>
            <a:r>
              <a:rPr lang="fr-FR" dirty="0" smtClean="0"/>
              <a:t>cherchera de manière prioritaire à faire comprendre à l’élève : ce qu’a été la traite négrière occidentale et quelle a été sa place dans le commerce international</a:t>
            </a:r>
            <a:r>
              <a:rPr lang="fr-FR" dirty="0" smtClean="0"/>
              <a:t>. »</a:t>
            </a:r>
            <a:endParaRPr lang="fr-FR" dirty="0"/>
          </a:p>
        </p:txBody>
      </p:sp>
    </p:spTree>
    <p:extLst>
      <p:ext uri="{BB962C8B-B14F-4D97-AF65-F5344CB8AC3E}">
        <p14:creationId xmlns:p14="http://schemas.microsoft.com/office/powerpoint/2010/main" val="4213894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268760"/>
            <a:ext cx="7992888" cy="1200329"/>
          </a:xfrm>
          <a:prstGeom prst="rect">
            <a:avLst/>
          </a:prstGeom>
        </p:spPr>
        <p:txBody>
          <a:bodyPr wrap="square">
            <a:spAutoFit/>
          </a:bodyPr>
          <a:lstStyle/>
          <a:p>
            <a:pPr algn="ctr"/>
            <a:r>
              <a:rPr lang="fr-FR" b="1" dirty="0" smtClean="0">
                <a:latin typeface="Comic Sans MS" panose="030F0702030302020204" pitchFamily="66" charset="0"/>
              </a:rPr>
              <a:t>Thème 1</a:t>
            </a:r>
            <a:r>
              <a:rPr lang="fr-FR" dirty="0" smtClean="0">
                <a:latin typeface="Comic Sans MS" panose="030F0702030302020204" pitchFamily="66" charset="0"/>
              </a:rPr>
              <a:t> : Le XVIIIe siècle : Expansions, Lumières et Révolutions.</a:t>
            </a:r>
          </a:p>
          <a:p>
            <a:pPr algn="ctr"/>
            <a:endParaRPr lang="fr-FR" dirty="0" smtClean="0">
              <a:latin typeface="Comic Sans MS" panose="030F0702030302020204" pitchFamily="66" charset="0"/>
            </a:endParaRPr>
          </a:p>
          <a:p>
            <a:pPr marL="285750" indent="-285750" algn="ctr">
              <a:buFont typeface="Wingdings" panose="05000000000000000000" pitchFamily="2" charset="2"/>
              <a:buChar char="«"/>
            </a:pPr>
            <a:r>
              <a:rPr lang="fr-FR" dirty="0" smtClean="0">
                <a:latin typeface="Comic Sans MS" panose="030F0702030302020204" pitchFamily="66" charset="0"/>
              </a:rPr>
              <a:t>Comment la marche de l’Europe vers une domination mondiale s’accompagne-t-elle de remises en question de l’absolutisme ?</a:t>
            </a:r>
          </a:p>
        </p:txBody>
      </p:sp>
      <p:sp>
        <p:nvSpPr>
          <p:cNvPr id="3" name="Rectangle 2"/>
          <p:cNvSpPr/>
          <p:nvPr/>
        </p:nvSpPr>
        <p:spPr>
          <a:xfrm>
            <a:off x="747905" y="2852936"/>
            <a:ext cx="7632848" cy="1754326"/>
          </a:xfrm>
          <a:prstGeom prst="rect">
            <a:avLst/>
          </a:prstGeom>
        </p:spPr>
        <p:txBody>
          <a:bodyPr wrap="square">
            <a:spAutoFit/>
          </a:bodyPr>
          <a:lstStyle/>
          <a:p>
            <a:pPr marL="342900" lvl="0" indent="-342900" algn="ctr">
              <a:buAutoNum type="alphaUcPeriod"/>
            </a:pPr>
            <a:r>
              <a:rPr lang="fr-FR" b="1" dirty="0" smtClean="0">
                <a:solidFill>
                  <a:srgbClr val="FF0000"/>
                </a:solidFill>
                <a:latin typeface="Comic Sans MS" panose="030F0702030302020204" pitchFamily="66" charset="0"/>
              </a:rPr>
              <a:t>Bourgeoisies marchandes, négoces internationaux et traites négrières au XVIIIe siècle</a:t>
            </a:r>
          </a:p>
          <a:p>
            <a:pPr marL="342900" lvl="0" indent="-342900" algn="ctr">
              <a:buAutoNum type="alphaUcPeriod"/>
            </a:pPr>
            <a:endParaRPr lang="fr-FR" dirty="0" smtClean="0">
              <a:solidFill>
                <a:srgbClr val="FF0000"/>
              </a:solidFill>
              <a:latin typeface="Comic Sans MS" panose="030F0702030302020204" pitchFamily="66" charset="0"/>
            </a:endParaRPr>
          </a:p>
          <a:p>
            <a:pPr algn="ctr"/>
            <a:endParaRPr lang="fr-FR" u="sng" dirty="0" smtClean="0">
              <a:solidFill>
                <a:srgbClr val="FF0000"/>
              </a:solidFill>
              <a:latin typeface="Comic Sans MS" panose="030F0702030302020204" pitchFamily="66" charset="0"/>
            </a:endParaRPr>
          </a:p>
          <a:p>
            <a:pPr marL="285750" indent="-285750" algn="ctr">
              <a:buFont typeface="Symbol"/>
              <a:buChar char="·"/>
            </a:pPr>
            <a:r>
              <a:rPr lang="fr-FR" u="sng" dirty="0" smtClean="0">
                <a:solidFill>
                  <a:srgbClr val="FF0000"/>
                </a:solidFill>
                <a:latin typeface="Comic Sans MS" panose="030F0702030302020204" pitchFamily="66" charset="0"/>
              </a:rPr>
              <a:t>Comment le commerce colonial enrichit-il les bourgeoisies marchandes européennes et participe-t-il à l’essor de l’esclavage</a:t>
            </a:r>
            <a:r>
              <a:rPr lang="fr-FR" dirty="0" smtClean="0">
                <a:solidFill>
                  <a:srgbClr val="FF0000"/>
                </a:solidFill>
                <a:latin typeface="Comic Sans MS" panose="030F0702030302020204" pitchFamily="66" charset="0"/>
              </a:rPr>
              <a:t> ?</a:t>
            </a:r>
          </a:p>
        </p:txBody>
      </p:sp>
    </p:spTree>
    <p:extLst>
      <p:ext uri="{BB962C8B-B14F-4D97-AF65-F5344CB8AC3E}">
        <p14:creationId xmlns:p14="http://schemas.microsoft.com/office/powerpoint/2010/main" val="354614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âteau nantais (moelleux aux amandes &amp; rhum) - Youmi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24744"/>
            <a:ext cx="7861040" cy="5240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824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chier:Vue du cap Français et du Nvr La Marie Séraphique de Nantes.jpg —  Wikiversité"/>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0688"/>
            <a:ext cx="4959868" cy="640871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0" y="305982"/>
            <a:ext cx="4959868" cy="369332"/>
          </a:xfrm>
          <a:prstGeom prst="rect">
            <a:avLst/>
          </a:prstGeom>
          <a:noFill/>
        </p:spPr>
        <p:txBody>
          <a:bodyPr wrap="square" rtlCol="0">
            <a:spAutoFit/>
          </a:bodyPr>
          <a:lstStyle/>
          <a:p>
            <a:pPr algn="ctr"/>
            <a:r>
              <a:rPr lang="fr-FR" dirty="0" smtClean="0">
                <a:solidFill>
                  <a:schemeClr val="accent1">
                    <a:lumMod val="75000"/>
                  </a:schemeClr>
                </a:solidFill>
                <a:latin typeface="Comic Sans MS" panose="030F0702030302020204" pitchFamily="66" charset="0"/>
              </a:rPr>
              <a:t>La Marie-Séraphique, navire nantais.</a:t>
            </a:r>
            <a:endParaRPr lang="fr-FR" dirty="0">
              <a:solidFill>
                <a:schemeClr val="accent1">
                  <a:lumMod val="75000"/>
                </a:schemeClr>
              </a:solidFill>
              <a:latin typeface="Comic Sans MS" panose="030F0702030302020204" pitchFamily="66" charset="0"/>
            </a:endParaRPr>
          </a:p>
        </p:txBody>
      </p:sp>
      <p:sp>
        <p:nvSpPr>
          <p:cNvPr id="4" name="ZoneTexte 3"/>
          <p:cNvSpPr txBox="1"/>
          <p:nvPr/>
        </p:nvSpPr>
        <p:spPr>
          <a:xfrm>
            <a:off x="4986508" y="675314"/>
            <a:ext cx="3960440" cy="5355312"/>
          </a:xfrm>
          <a:prstGeom prst="rect">
            <a:avLst/>
          </a:prstGeom>
          <a:noFill/>
        </p:spPr>
        <p:txBody>
          <a:bodyPr wrap="square" rtlCol="0">
            <a:spAutoFit/>
          </a:bodyPr>
          <a:lstStyle/>
          <a:p>
            <a:pPr algn="ctr"/>
            <a:r>
              <a:rPr lang="fr-FR" u="sng" dirty="0" smtClean="0">
                <a:solidFill>
                  <a:srgbClr val="FF0000"/>
                </a:solidFill>
                <a:latin typeface="Comic Sans MS" panose="030F0702030302020204" pitchFamily="66" charset="0"/>
              </a:rPr>
              <a:t>Objectifs : </a:t>
            </a:r>
            <a:endParaRPr lang="fr-FR" u="sng" dirty="0" smtClean="0">
              <a:solidFill>
                <a:srgbClr val="FF0000"/>
              </a:solidFill>
              <a:latin typeface="Comic Sans MS" panose="030F0702030302020204" pitchFamily="66" charset="0"/>
            </a:endParaRPr>
          </a:p>
          <a:p>
            <a:endParaRPr lang="fr-FR" dirty="0" smtClean="0">
              <a:latin typeface="Comic Sans MS" panose="030F0702030302020204" pitchFamily="66" charset="0"/>
            </a:endParaRPr>
          </a:p>
          <a:p>
            <a:r>
              <a:rPr lang="fr-FR" dirty="0" smtClean="0">
                <a:latin typeface="Comic Sans MS" panose="030F0702030302020204" pitchFamily="66" charset="0"/>
                <a:sym typeface="Symbol"/>
              </a:rPr>
              <a:t> </a:t>
            </a:r>
            <a:r>
              <a:rPr lang="fr-FR" u="sng" dirty="0" smtClean="0">
                <a:latin typeface="Comic Sans MS" panose="030F0702030302020204" pitchFamily="66" charset="0"/>
              </a:rPr>
              <a:t>Compétences</a:t>
            </a:r>
            <a:r>
              <a:rPr lang="fr-FR" dirty="0" smtClean="0">
                <a:latin typeface="Comic Sans MS" panose="030F0702030302020204" pitchFamily="66" charset="0"/>
              </a:rPr>
              <a:t> :</a:t>
            </a:r>
          </a:p>
          <a:p>
            <a:endParaRPr lang="fr-FR" dirty="0" smtClean="0">
              <a:latin typeface="Comic Sans MS" panose="030F0702030302020204" pitchFamily="66" charset="0"/>
            </a:endParaRPr>
          </a:p>
          <a:p>
            <a:pPr algn="just"/>
            <a:r>
              <a:rPr lang="fr-FR" dirty="0" smtClean="0">
                <a:latin typeface="Comic Sans MS" panose="030F0702030302020204" pitchFamily="66" charset="0"/>
                <a:sym typeface="Wingdings"/>
              </a:rPr>
              <a:t></a:t>
            </a:r>
            <a:r>
              <a:rPr lang="fr-FR" dirty="0" smtClean="0">
                <a:latin typeface="Comic Sans MS" panose="030F0702030302020204" pitchFamily="66" charset="0"/>
              </a:rPr>
              <a:t>Coopérer et mutualiser </a:t>
            </a:r>
            <a:r>
              <a:rPr lang="fr-FR" dirty="0" smtClean="0">
                <a:latin typeface="Comic Sans MS" panose="030F0702030302020204" pitchFamily="66" charset="0"/>
                <a:sym typeface="Symbol"/>
              </a:rPr>
              <a:t> </a:t>
            </a:r>
            <a:r>
              <a:rPr lang="fr-FR" dirty="0" smtClean="0">
                <a:latin typeface="Comic Sans MS" panose="030F0702030302020204" pitchFamily="66" charset="0"/>
              </a:rPr>
              <a:t>t</a:t>
            </a:r>
            <a:r>
              <a:rPr lang="fr-FR" dirty="0" smtClean="0">
                <a:latin typeface="Comic Sans MS" panose="030F0702030302020204" pitchFamily="66" charset="0"/>
              </a:rPr>
              <a:t>ravail  coopératif.</a:t>
            </a:r>
          </a:p>
          <a:p>
            <a:pPr algn="just"/>
            <a:r>
              <a:rPr lang="fr-FR" dirty="0" smtClean="0">
                <a:latin typeface="Comic Sans MS" panose="030F0702030302020204" pitchFamily="66" charset="0"/>
                <a:sym typeface="Wingdings"/>
              </a:rPr>
              <a:t> </a:t>
            </a:r>
            <a:r>
              <a:rPr lang="fr-FR" dirty="0" smtClean="0">
                <a:latin typeface="Comic Sans MS" panose="030F0702030302020204" pitchFamily="66" charset="0"/>
              </a:rPr>
              <a:t>Analyser et comprendre un document.</a:t>
            </a:r>
            <a:endParaRPr lang="fr-FR" dirty="0" smtClean="0">
              <a:latin typeface="Comic Sans MS" panose="030F0702030302020204" pitchFamily="66" charset="0"/>
            </a:endParaRPr>
          </a:p>
          <a:p>
            <a:pPr algn="just"/>
            <a:r>
              <a:rPr lang="fr-FR" dirty="0" smtClean="0">
                <a:latin typeface="Comic Sans MS" panose="030F0702030302020204" pitchFamily="66" charset="0"/>
                <a:sym typeface="Wingdings"/>
              </a:rPr>
              <a:t> </a:t>
            </a:r>
            <a:r>
              <a:rPr lang="fr-FR" dirty="0" smtClean="0">
                <a:latin typeface="Comic Sans MS" panose="030F0702030302020204" pitchFamily="66" charset="0"/>
              </a:rPr>
              <a:t>Élaborer </a:t>
            </a:r>
            <a:r>
              <a:rPr lang="fr-FR" dirty="0" smtClean="0">
                <a:latin typeface="Comic Sans MS" panose="030F0702030302020204" pitchFamily="66" charset="0"/>
              </a:rPr>
              <a:t>une </a:t>
            </a:r>
            <a:r>
              <a:rPr lang="fr-FR" dirty="0" smtClean="0">
                <a:latin typeface="Comic Sans MS" panose="030F0702030302020204" pitchFamily="66" charset="0"/>
              </a:rPr>
              <a:t>production cartographique.</a:t>
            </a:r>
          </a:p>
          <a:p>
            <a:endParaRPr lang="fr-FR" dirty="0">
              <a:latin typeface="Comic Sans MS" panose="030F0702030302020204" pitchFamily="66" charset="0"/>
            </a:endParaRPr>
          </a:p>
          <a:p>
            <a:r>
              <a:rPr lang="fr-FR" dirty="0" smtClean="0">
                <a:latin typeface="Comic Sans MS" panose="030F0702030302020204" pitchFamily="66" charset="0"/>
                <a:sym typeface="Symbol"/>
              </a:rPr>
              <a:t> </a:t>
            </a:r>
            <a:r>
              <a:rPr lang="fr-FR" u="sng" dirty="0" smtClean="0">
                <a:latin typeface="Comic Sans MS" panose="030F0702030302020204" pitchFamily="66" charset="0"/>
              </a:rPr>
              <a:t>Notions abordées </a:t>
            </a:r>
            <a:r>
              <a:rPr lang="fr-FR" dirty="0" smtClean="0">
                <a:latin typeface="Comic Sans MS" panose="030F0702030302020204" pitchFamily="66" charset="0"/>
              </a:rPr>
              <a:t>:</a:t>
            </a:r>
          </a:p>
          <a:p>
            <a:endParaRPr lang="fr-FR" dirty="0" smtClean="0">
              <a:latin typeface="Comic Sans MS" panose="030F0702030302020204" pitchFamily="66" charset="0"/>
            </a:endParaRPr>
          </a:p>
          <a:p>
            <a:r>
              <a:rPr lang="fr-FR" dirty="0" smtClean="0">
                <a:latin typeface="Comic Sans MS" panose="030F0702030302020204" pitchFamily="66" charset="0"/>
                <a:sym typeface="Wingdings"/>
              </a:rPr>
              <a:t> </a:t>
            </a:r>
            <a:r>
              <a:rPr lang="fr-FR" dirty="0" smtClean="0">
                <a:latin typeface="Comic Sans MS" panose="030F0702030302020204" pitchFamily="66" charset="0"/>
              </a:rPr>
              <a:t>Commerce colonial.</a:t>
            </a:r>
          </a:p>
          <a:p>
            <a:r>
              <a:rPr lang="fr-FR" dirty="0" smtClean="0">
                <a:latin typeface="Comic Sans MS" panose="030F0702030302020204" pitchFamily="66" charset="0"/>
                <a:sym typeface="Wingdings"/>
              </a:rPr>
              <a:t> </a:t>
            </a:r>
            <a:r>
              <a:rPr lang="fr-FR" dirty="0" smtClean="0">
                <a:latin typeface="Comic Sans MS" panose="030F0702030302020204" pitchFamily="66" charset="0"/>
              </a:rPr>
              <a:t>T</a:t>
            </a:r>
            <a:r>
              <a:rPr lang="fr-FR" dirty="0" smtClean="0">
                <a:latin typeface="Comic Sans MS" panose="030F0702030302020204" pitchFamily="66" charset="0"/>
              </a:rPr>
              <a:t>raite atlantique, commerce triangulaire.</a:t>
            </a:r>
          </a:p>
          <a:p>
            <a:pPr marL="285750" indent="-285750">
              <a:buFont typeface="Wingdings"/>
              <a:buChar char="ü"/>
            </a:pPr>
            <a:r>
              <a:rPr lang="fr-FR" dirty="0" smtClean="0">
                <a:latin typeface="Comic Sans MS" panose="030F0702030302020204" pitchFamily="66" charset="0"/>
              </a:rPr>
              <a:t>Economie de plantation.</a:t>
            </a:r>
          </a:p>
          <a:p>
            <a:pPr marL="285750" indent="-285750">
              <a:buFont typeface="Wingdings"/>
              <a:buChar char="ü"/>
            </a:pPr>
            <a:endParaRPr lang="fr-FR" dirty="0">
              <a:latin typeface="Comic Sans MS" panose="030F0702030302020204" pitchFamily="66" charset="0"/>
            </a:endParaRPr>
          </a:p>
          <a:p>
            <a:r>
              <a:rPr lang="fr-FR" dirty="0" smtClean="0">
                <a:latin typeface="Comic Sans MS" panose="030F0702030302020204" pitchFamily="66" charset="0"/>
                <a:sym typeface="Symbol"/>
              </a:rPr>
              <a:t> </a:t>
            </a:r>
            <a:r>
              <a:rPr lang="fr-FR" dirty="0" smtClean="0">
                <a:latin typeface="Comic Sans MS" panose="030F0702030302020204" pitchFamily="66" charset="0"/>
              </a:rPr>
              <a:t>Durée : 2 séances.</a:t>
            </a:r>
            <a:endParaRPr lang="fr-FR" dirty="0">
              <a:latin typeface="Comic Sans MS" panose="030F0702030302020204" pitchFamily="66" charset="0"/>
            </a:endParaRPr>
          </a:p>
        </p:txBody>
      </p:sp>
    </p:spTree>
    <p:extLst>
      <p:ext uri="{BB962C8B-B14F-4D97-AF65-F5344CB8AC3E}">
        <p14:creationId xmlns:p14="http://schemas.microsoft.com/office/powerpoint/2010/main" val="70024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extLst>
              <a:ext uri="{28A0092B-C50C-407E-A947-70E740481C1C}">
                <a14:useLocalDpi xmlns:a14="http://schemas.microsoft.com/office/drawing/2010/main" val="0"/>
              </a:ext>
            </a:extLst>
          </a:blip>
          <a:stretch>
            <a:fillRect/>
          </a:stretch>
        </p:blipFill>
        <p:spPr>
          <a:xfrm>
            <a:off x="990658" y="1052736"/>
            <a:ext cx="7433262" cy="5184576"/>
          </a:xfrm>
          <a:prstGeom prst="rect">
            <a:avLst/>
          </a:prstGeom>
        </p:spPr>
      </p:pic>
      <p:sp>
        <p:nvSpPr>
          <p:cNvPr id="3" name="Zone de texte 3"/>
          <p:cNvSpPr txBox="1"/>
          <p:nvPr/>
        </p:nvSpPr>
        <p:spPr>
          <a:xfrm>
            <a:off x="1725329" y="1880828"/>
            <a:ext cx="5963920" cy="352839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100" dirty="0">
                <a:effectLst/>
                <a:latin typeface="Lucida Calligraphy"/>
                <a:ea typeface="Calibri"/>
                <a:cs typeface="Times New Roman"/>
              </a:rPr>
              <a:t>Corsaires au service de Sa Majesté le roi d’Angleterre George III, vous devez </a:t>
            </a:r>
            <a:r>
              <a:rPr lang="fr-FR" sz="1100" dirty="0" smtClean="0">
                <a:effectLst/>
                <a:latin typeface="Lucida Calligraphy"/>
                <a:ea typeface="Calibri"/>
                <a:cs typeface="Times New Roman"/>
              </a:rPr>
              <a:t>intercepter </a:t>
            </a:r>
            <a:r>
              <a:rPr lang="fr-FR" sz="1100" dirty="0">
                <a:effectLst/>
                <a:latin typeface="Lucida Calligraphy"/>
                <a:ea typeface="Calibri"/>
                <a:cs typeface="Times New Roman"/>
              </a:rPr>
              <a:t>un navire français qui enrichit le royaume de France et tout particulièrement la ville portuaire de Nantes.</a:t>
            </a:r>
            <a:endParaRPr lang="fr-FR" sz="1100" dirty="0">
              <a:effectLst/>
              <a:latin typeface="Calibri"/>
              <a:ea typeface="Calibri"/>
              <a:cs typeface="Times New Roman"/>
            </a:endParaRPr>
          </a:p>
          <a:p>
            <a:pPr algn="ctr">
              <a:lnSpc>
                <a:spcPct val="115000"/>
              </a:lnSpc>
              <a:spcAft>
                <a:spcPts val="1000"/>
              </a:spcAft>
            </a:pPr>
            <a:r>
              <a:rPr lang="fr-FR" sz="1100" dirty="0">
                <a:effectLst/>
                <a:latin typeface="Lucida Calligraphy"/>
                <a:ea typeface="Calibri"/>
                <a:cs typeface="Times New Roman"/>
              </a:rPr>
              <a:t>Vous trouverez dans les notes ci-jointes des indices afin de découvrir son nom, son parcours, ce qu’il transporte.</a:t>
            </a:r>
            <a:endParaRPr lang="fr-FR" sz="1100" dirty="0">
              <a:effectLst/>
              <a:latin typeface="Calibri"/>
              <a:ea typeface="Calibri"/>
              <a:cs typeface="Times New Roman"/>
            </a:endParaRPr>
          </a:p>
          <a:p>
            <a:pPr algn="ctr">
              <a:lnSpc>
                <a:spcPct val="115000"/>
              </a:lnSpc>
              <a:spcAft>
                <a:spcPts val="1000"/>
              </a:spcAft>
            </a:pPr>
            <a:r>
              <a:rPr lang="fr-FR" sz="1100" dirty="0">
                <a:effectLst/>
                <a:latin typeface="Lucida Calligraphy"/>
                <a:ea typeface="Calibri"/>
                <a:cs typeface="Times New Roman"/>
              </a:rPr>
              <a:t>Attention ! Les indices sont nombreux ! Répartissez-vous la tâche afin de travailler individuellement dans un premier temps puis collaborez de manière à être en mesure de débusquer ce navire et de l’attaquer au nom de Sa Majesté George III.</a:t>
            </a:r>
            <a:endParaRPr lang="fr-FR" sz="1100" dirty="0">
              <a:effectLst/>
              <a:latin typeface="Calibri"/>
              <a:ea typeface="Calibri"/>
              <a:cs typeface="Times New Roman"/>
            </a:endParaRPr>
          </a:p>
          <a:p>
            <a:pPr algn="ctr">
              <a:lnSpc>
                <a:spcPct val="115000"/>
              </a:lnSpc>
              <a:spcAft>
                <a:spcPts val="1000"/>
              </a:spcAft>
            </a:pPr>
            <a:r>
              <a:rPr lang="fr-FR" sz="1100" dirty="0">
                <a:effectLst/>
                <a:latin typeface="Lucida Calligraphy"/>
                <a:ea typeface="Calibri"/>
                <a:cs typeface="Times New Roman"/>
              </a:rPr>
              <a:t>Afin de rendre compte de l’avancée de vos recherches, dressez une carte pour les services de Sa Majesté. Celle-ci devra comporter le parcours de ce navire, son nom, les marchandises qu’il transporte ainsi que la durée de ses escales et de ses traversées.</a:t>
            </a:r>
            <a:endParaRPr lang="fr-FR" sz="1100" dirty="0">
              <a:effectLst/>
              <a:latin typeface="Calibri"/>
              <a:ea typeface="Calibri"/>
              <a:cs typeface="Times New Roman"/>
            </a:endParaRPr>
          </a:p>
          <a:p>
            <a:pPr algn="ctr">
              <a:lnSpc>
                <a:spcPct val="115000"/>
              </a:lnSpc>
              <a:spcAft>
                <a:spcPts val="1000"/>
              </a:spcAft>
            </a:pPr>
            <a:r>
              <a:rPr lang="fr-FR" sz="1100" dirty="0">
                <a:effectLst/>
                <a:latin typeface="Lucida Calligraphy"/>
                <a:ea typeface="Calibri"/>
                <a:cs typeface="Times New Roman"/>
              </a:rPr>
              <a:t>Ceux qui le trouveront en premier seront largement récompensés !</a:t>
            </a:r>
            <a:endParaRPr lang="fr-FR" sz="1100" dirty="0">
              <a:effectLst/>
              <a:latin typeface="Calibri"/>
              <a:ea typeface="Calibri"/>
              <a:cs typeface="Times New Roman"/>
            </a:endParaRPr>
          </a:p>
        </p:txBody>
      </p:sp>
    </p:spTree>
    <p:extLst>
      <p:ext uri="{BB962C8B-B14F-4D97-AF65-F5344CB8AC3E}">
        <p14:creationId xmlns:p14="http://schemas.microsoft.com/office/powerpoint/2010/main" val="3408777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5" y="0"/>
            <a:ext cx="2704987" cy="371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5044" y="9526"/>
            <a:ext cx="2651457" cy="3703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7" y="0"/>
            <a:ext cx="2664296" cy="3769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4417" y="3712727"/>
            <a:ext cx="2190750"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2350" y="3712728"/>
            <a:ext cx="219075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1664074"/>
      </p:ext>
    </p:extLst>
  </p:cSld>
  <p:clrMapOvr>
    <a:masterClrMapping/>
  </p:clrMapOvr>
  <p:timing>
    <p:tnLst>
      <p:par>
        <p:cTn id="1" dur="indefinite" restart="never" nodeType="tmRoot"/>
      </p:par>
    </p:tnLst>
  </p:timing>
</p:sld>
</file>

<file path=ppt/theme/theme1.xml><?xml version="1.0" encoding="utf-8"?>
<a:theme xmlns:a="http://schemas.openxmlformats.org/drawingml/2006/main" name="Sillage">
  <a:themeElements>
    <a:clrScheme name="Sillag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illage">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illage">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236</TotalTime>
  <Words>543</Words>
  <Application>Microsoft Office PowerPoint</Application>
  <PresentationFormat>Affichage à l'écran (4:3)</PresentationFormat>
  <Paragraphs>53</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Sillage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dc:creator>
  <cp:lastModifiedBy>Utilisateur</cp:lastModifiedBy>
  <cp:revision>17</cp:revision>
  <dcterms:created xsi:type="dcterms:W3CDTF">2023-12-07T13:04:43Z</dcterms:created>
  <dcterms:modified xsi:type="dcterms:W3CDTF">2023-12-09T12:43:19Z</dcterms:modified>
</cp:coreProperties>
</file>