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5" r:id="rId4"/>
    <p:sldId id="257" r:id="rId5"/>
    <p:sldId id="258" r:id="rId6"/>
    <p:sldId id="259" r:id="rId7"/>
    <p:sldId id="270" r:id="rId8"/>
    <p:sldId id="260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13" autoAdjust="0"/>
  </p:normalViewPr>
  <p:slideViewPr>
    <p:cSldViewPr>
      <p:cViewPr varScale="1">
        <p:scale>
          <a:sx n="87" d="100"/>
          <a:sy n="87" d="100"/>
        </p:scale>
        <p:origin x="-9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7C6D-0E16-45B8-95FB-5801DC7360E7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9FD5-0FE2-490E-85DD-354054FEED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lates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ache.media.eduscol.education.fr/file/HG_Competences/12/6/RA16_C3C4_Se_reperer_temps_819126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57356" y="1285860"/>
            <a:ext cx="5000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Enseigner et évaluer par compétences</a:t>
            </a:r>
          </a:p>
          <a:p>
            <a:pPr algn="ctr"/>
            <a:endParaRPr lang="fr-FR" sz="4400" dirty="0" smtClean="0">
              <a:latin typeface="Comic Sans MS" pitchFamily="66" charset="0"/>
            </a:endParaRPr>
          </a:p>
          <a:p>
            <a:pPr algn="ctr"/>
            <a:r>
              <a:rPr lang="fr-FR" sz="4400" dirty="0" smtClean="0">
                <a:solidFill>
                  <a:srgbClr val="FF0000"/>
                </a:solidFill>
                <a:latin typeface="Comic Sans MS" pitchFamily="66" charset="0"/>
              </a:rPr>
              <a:t>26 avril 2018</a:t>
            </a:r>
            <a:endParaRPr lang="fr-FR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43570" y="6309320"/>
            <a:ext cx="324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Clémence MAURIN, Agnès RIPOLL</a:t>
            </a:r>
            <a:endParaRPr lang="fr-FR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13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u="sng" dirty="0" smtClean="0">
                <a:latin typeface="Comic Sans MS" pitchFamily="66" charset="0"/>
              </a:rPr>
              <a:t>Travailler plusieurs compétences, dans une tâche complexe par exemple</a:t>
            </a:r>
            <a:endParaRPr lang="fr-FR" u="sng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836712"/>
            <a:ext cx="7321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 </a:t>
            </a:r>
            <a:r>
              <a:rPr lang="fr-FR" dirty="0" smtClean="0">
                <a:latin typeface="Comic Sans MS" pitchFamily="66" charset="0"/>
              </a:rPr>
              <a:t>Analyser et comprendre des documents/Coopérer/ Rédiger:</a:t>
            </a:r>
          </a:p>
          <a:p>
            <a:r>
              <a:rPr lang="fr-FR" dirty="0" smtClean="0">
                <a:latin typeface="Comic Sans MS" pitchFamily="66" charset="0"/>
              </a:rPr>
              <a:t>Exemple en 4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 Thème 2, séquence 2: Le tourisme et ses espaces</a:t>
            </a:r>
          </a:p>
          <a:p>
            <a:endParaRPr lang="fr-FR" dirty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433513"/>
            <a:ext cx="9067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637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u="sng" dirty="0" smtClean="0">
                <a:latin typeface="Comic Sans MS" pitchFamily="66" charset="0"/>
              </a:rPr>
              <a:t>Définir les niveaux de maîtrise pour chaque compétence</a:t>
            </a:r>
            <a:endParaRPr lang="fr-FR" u="sng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078861" cy="55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8794" y="285728"/>
            <a:ext cx="581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Quand et comment évaluer par compétences?</a:t>
            </a:r>
            <a:endParaRPr lang="fr-F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98072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u="sng" dirty="0" smtClean="0">
                <a:latin typeface="Comic Sans MS" pitchFamily="66" charset="0"/>
              </a:rPr>
              <a:t>L’évaluation sommative « classique »</a:t>
            </a:r>
            <a:endParaRPr lang="fr-FR" u="sng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628800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-Une remise en question?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492896"/>
            <a:ext cx="79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 Privilégier les évaluations courtes qui ciblent une ou deux compétences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335756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-Nécessité de faire apparaître clairement les compétences, que ce soit noté ou non.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58" y="4857760"/>
            <a:ext cx="664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-Possibilité d’adapter les exercices aux capacités des élèves</a:t>
            </a:r>
          </a:p>
          <a:p>
            <a:r>
              <a:rPr lang="fr-FR" dirty="0" smtClean="0">
                <a:latin typeface="Comic Sans MS" pitchFamily="66" charset="0"/>
              </a:rPr>
              <a:t> (quantité d’exercices, difficulté)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9" y="0"/>
            <a:ext cx="5419742" cy="679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u="sng" dirty="0" smtClean="0">
                <a:latin typeface="Comic Sans MS" pitchFamily="66" charset="0"/>
              </a:rPr>
              <a:t>L’évaluation formative</a:t>
            </a:r>
            <a:endParaRPr lang="fr-FR" u="sng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3807" y="1357298"/>
            <a:ext cx="8606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-Il s’agit d’évaluer le travail en cours et non les connaissances et compétences </a:t>
            </a:r>
          </a:p>
          <a:p>
            <a:r>
              <a:rPr lang="fr-FR" dirty="0" smtClean="0">
                <a:latin typeface="Comic Sans MS" pitchFamily="66" charset="0"/>
              </a:rPr>
              <a:t>des séances précédentes.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720" y="271462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-Evaluation qui permet de voir où en est l’élève dans l’acquisition </a:t>
            </a:r>
          </a:p>
          <a:p>
            <a:r>
              <a:rPr lang="fr-FR" dirty="0" smtClean="0">
                <a:latin typeface="Comic Sans MS" pitchFamily="66" charset="0"/>
              </a:rPr>
              <a:t>d’une compétence.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3929066"/>
            <a:ext cx="733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-Se veut positive car l’acquisition est en cours (principe de bonus?)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5072074"/>
            <a:ext cx="831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-Possibilité d’évaluer individuellement, mais aussi lors d’un travail de groupe.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u="sng" dirty="0" smtClean="0">
                <a:latin typeface="Comic Sans MS" pitchFamily="66" charset="0"/>
              </a:rPr>
              <a:t>Evaluer autrement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596" y="1071546"/>
            <a:ext cx="593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-Oral:    </a:t>
            </a:r>
          </a:p>
          <a:p>
            <a:r>
              <a:rPr lang="fr-FR" dirty="0" smtClean="0">
                <a:latin typeface="Comic Sans MS" pitchFamily="66" charset="0"/>
                <a:sym typeface="Wingdings"/>
              </a:rPr>
              <a:t></a:t>
            </a:r>
            <a:r>
              <a:rPr lang="fr-FR" dirty="0" smtClean="0">
                <a:latin typeface="Comic Sans MS" pitchFamily="66" charset="0"/>
              </a:rPr>
              <a:t>difficile mais nécessaire, notamment en vue du DNB</a:t>
            </a:r>
          </a:p>
          <a:p>
            <a:endParaRPr lang="fr-FR" dirty="0" smtClean="0">
              <a:latin typeface="Comic Sans MS" pitchFamily="66" charset="0"/>
              <a:sym typeface="Wingding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5072074"/>
            <a:ext cx="8540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-Evaluer avec le numérique de façon ludique</a:t>
            </a:r>
          </a:p>
          <a:p>
            <a:r>
              <a:rPr lang="fr-FR" dirty="0" smtClean="0">
                <a:latin typeface="Comic Sans MS" pitchFamily="66" charset="0"/>
              </a:rPr>
              <a:t>Exemple de l’application </a:t>
            </a:r>
            <a:r>
              <a:rPr lang="fr-FR" dirty="0" err="1" smtClean="0">
                <a:latin typeface="Comic Sans MS" pitchFamily="66" charset="0"/>
              </a:rPr>
              <a:t>Plickers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pour favoriser le travail de mémorisation.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596" y="2357430"/>
            <a:ext cx="593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-L’auto-évaluation</a:t>
            </a:r>
          </a:p>
          <a:p>
            <a:r>
              <a:rPr lang="fr-FR" dirty="0" smtClean="0">
                <a:latin typeface="Comic Sans MS" pitchFamily="66" charset="0"/>
                <a:sym typeface="Wingdings"/>
              </a:rPr>
              <a:t></a:t>
            </a:r>
            <a:r>
              <a:rPr lang="fr-FR" dirty="0" smtClean="0">
                <a:latin typeface="Comic Sans MS" pitchFamily="66" charset="0"/>
              </a:rPr>
              <a:t>permet à l’élève de se situer et de s’améliorer</a:t>
            </a:r>
            <a:endParaRPr lang="fr-FR" dirty="0" smtClean="0">
              <a:latin typeface="Comic Sans MS" pitchFamily="66" charset="0"/>
              <a:sym typeface="Wingdings"/>
            </a:endParaRPr>
          </a:p>
          <a:p>
            <a:endParaRPr lang="fr-FR" dirty="0" smtClean="0">
              <a:latin typeface="Comic Sans MS" pitchFamily="66" charset="0"/>
              <a:sym typeface="Wingding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3786190"/>
            <a:ext cx="59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-L’évaluation par les pairs</a:t>
            </a:r>
          </a:p>
          <a:p>
            <a:endParaRPr lang="fr-FR" dirty="0" smtClean="0">
              <a:latin typeface="Comic Sans MS" pitchFamily="66" charset="0"/>
              <a:sym typeface="Wingding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9703"/>
            <a:ext cx="5448316" cy="68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285728"/>
            <a:ext cx="78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Quels outils et quels supports pour évaluer par compétences?</a:t>
            </a:r>
            <a:endParaRPr lang="fr-F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124744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/>
              </a:rPr>
              <a:t></a:t>
            </a:r>
            <a:r>
              <a:rPr lang="fr-FR" u="sng" dirty="0" smtClean="0">
                <a:latin typeface="Comic Sans MS" pitchFamily="66" charset="0"/>
              </a:rPr>
              <a:t>Pour le professeur:</a:t>
            </a:r>
            <a:endParaRPr lang="fr-FR" u="sng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628800"/>
            <a:ext cx="662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-Logiciel d’évaluation de l’établissement (</a:t>
            </a:r>
            <a:r>
              <a:rPr lang="fr-FR" dirty="0" err="1" smtClean="0">
                <a:latin typeface="Comic Sans MS" pitchFamily="66" charset="0"/>
              </a:rPr>
              <a:t>Pronote</a:t>
            </a:r>
            <a:r>
              <a:rPr lang="fr-FR" dirty="0" smtClean="0">
                <a:latin typeface="Comic Sans MS" pitchFamily="66" charset="0"/>
              </a:rPr>
              <a:t>, sacoche…)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2214554"/>
            <a:ext cx="8127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-Grille personnelle indispensable</a:t>
            </a:r>
          </a:p>
          <a:p>
            <a:r>
              <a:rPr lang="fr-FR" dirty="0" smtClean="0">
                <a:latin typeface="Comic Sans MS" pitchFamily="66" charset="0"/>
              </a:rPr>
              <a:t>	</a:t>
            </a:r>
            <a:r>
              <a:rPr lang="fr-FR" dirty="0" smtClean="0">
                <a:latin typeface="Comic Sans MS" pitchFamily="66" charset="0"/>
                <a:sym typeface="Wingdings"/>
              </a:rPr>
              <a:t>  </a:t>
            </a:r>
            <a:r>
              <a:rPr lang="fr-FR" dirty="0" smtClean="0">
                <a:latin typeface="Comic Sans MS" pitchFamily="66" charset="0"/>
              </a:rPr>
              <a:t>pour le LSU</a:t>
            </a:r>
          </a:p>
          <a:p>
            <a:r>
              <a:rPr lang="fr-FR" dirty="0" smtClean="0">
                <a:latin typeface="Comic Sans MS" pitchFamily="66" charset="0"/>
              </a:rPr>
              <a:t>	</a:t>
            </a:r>
            <a:r>
              <a:rPr lang="fr-FR" dirty="0" smtClean="0">
                <a:latin typeface="Comic Sans MS" pitchFamily="66" charset="0"/>
                <a:sym typeface="Wingdings"/>
              </a:rPr>
              <a:t>  </a:t>
            </a:r>
            <a:r>
              <a:rPr lang="fr-FR" dirty="0" smtClean="0">
                <a:latin typeface="Comic Sans MS" pitchFamily="66" charset="0"/>
              </a:rPr>
              <a:t>pour remplir les bulletins: appréciations formulées par rapport</a:t>
            </a:r>
          </a:p>
          <a:p>
            <a:r>
              <a:rPr lang="fr-FR" dirty="0" smtClean="0">
                <a:latin typeface="Comic Sans MS" pitchFamily="66" charset="0"/>
              </a:rPr>
              <a:t> aux compétences avec conseils pour progresser.</a:t>
            </a:r>
          </a:p>
          <a:p>
            <a:endParaRPr lang="fr-FR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53902" cy="571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2D27191-3F99-4183-BB42-7CBF62B4BA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642918"/>
            <a:ext cx="7839075" cy="577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dirty="0" smtClean="0">
                <a:latin typeface="Comic Sans MS" pitchFamily="66" charset="0"/>
              </a:rPr>
              <a:t> Pour l’élève: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980728"/>
            <a:ext cx="596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-Connaître les compétences et connaissances évaluées</a:t>
            </a:r>
          </a:p>
          <a:p>
            <a:r>
              <a:rPr lang="fr-FR" dirty="0" smtClean="0">
                <a:latin typeface="Comic Sans MS" pitchFamily="66" charset="0"/>
              </a:rPr>
              <a:t>Exemples de fiches d’objectifs.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6455815" cy="65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8515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57232"/>
            <a:ext cx="7096125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000108"/>
            <a:ext cx="7315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35716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-S’entraîner: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8669930" cy="340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0034" y="92867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 A mémoriser: l’ e</a:t>
            </a:r>
            <a:r>
              <a:rPr lang="fr-FR" dirty="0" smtClean="0">
                <a:latin typeface="Comic Sans MS" pitchFamily="66" charset="0"/>
              </a:rPr>
              <a:t>xemple de </a:t>
            </a:r>
            <a:r>
              <a:rPr lang="fr-FR" dirty="0" err="1" smtClean="0">
                <a:latin typeface="Comic Sans MS" pitchFamily="66" charset="0"/>
              </a:rPr>
              <a:t>Quizlet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0034" y="207167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 A organiser ses idées avec la carte mentale: l’ e</a:t>
            </a:r>
            <a:r>
              <a:rPr lang="fr-FR" dirty="0" smtClean="0">
                <a:latin typeface="Comic Sans MS" pitchFamily="66" charset="0"/>
              </a:rPr>
              <a:t>xemple d’ </a:t>
            </a:r>
            <a:r>
              <a:rPr lang="fr-FR" dirty="0" err="1" smtClean="0">
                <a:latin typeface="Comic Sans MS" pitchFamily="66" charset="0"/>
              </a:rPr>
              <a:t>Xmind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8662" y="1357299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https://quizlet.com/latest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1604" y="35716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Organisation de la journée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928670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Introduction : </a:t>
            </a:r>
            <a:r>
              <a:rPr lang="fr-FR" b="1" dirty="0" smtClean="0">
                <a:latin typeface="Comic Sans MS" pitchFamily="66" charset="0"/>
              </a:rPr>
              <a:t>Quelles compétences travailler en Histoire-Géographie EMC?</a:t>
            </a:r>
            <a:endParaRPr lang="fr-FR" dirty="0" smtClean="0">
              <a:latin typeface="Comic Sans MS" pitchFamily="66" charset="0"/>
            </a:endParaRPr>
          </a:p>
          <a:p>
            <a:pPr lvl="0"/>
            <a:endParaRPr lang="fr-FR" dirty="0" smtClean="0">
              <a:latin typeface="Comic Sans MS" pitchFamily="66" charset="0"/>
            </a:endParaRPr>
          </a:p>
          <a:p>
            <a:pPr lvl="0"/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 1</a:t>
            </a:r>
            <a:r>
              <a:rPr lang="fr-FR" baseline="30000" dirty="0" smtClean="0">
                <a:latin typeface="Comic Sans MS" pitchFamily="66" charset="0"/>
              </a:rPr>
              <a:t>ère</a:t>
            </a:r>
            <a:r>
              <a:rPr lang="fr-FR" dirty="0" smtClean="0">
                <a:latin typeface="Comic Sans MS" pitchFamily="66" charset="0"/>
              </a:rPr>
              <a:t> partie : </a:t>
            </a:r>
            <a:r>
              <a:rPr lang="fr-FR" b="1" dirty="0" smtClean="0">
                <a:latin typeface="Comic Sans MS" pitchFamily="66" charset="0"/>
              </a:rPr>
              <a:t>Comment mettre en œuvre le travail par compétences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b="1" dirty="0" smtClean="0">
                <a:latin typeface="Comic Sans MS" pitchFamily="66" charset="0"/>
              </a:rPr>
              <a:t>dans nos cours? 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 </a:t>
            </a:r>
          </a:p>
          <a:p>
            <a:pPr>
              <a:buFont typeface="Wingdings" pitchFamily="2" charset="2"/>
              <a:buChar char="Ä"/>
            </a:pPr>
            <a:r>
              <a:rPr lang="fr-FR" dirty="0" smtClean="0">
                <a:latin typeface="Comic Sans MS" pitchFamily="66" charset="0"/>
              </a:rPr>
              <a:t>atelier 1 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 : </a:t>
            </a:r>
            <a:r>
              <a:rPr lang="fr-FR" b="1" dirty="0" smtClean="0">
                <a:latin typeface="Comic Sans MS" pitchFamily="66" charset="0"/>
              </a:rPr>
              <a:t>Quand et comment évaluer par compétences? 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 </a:t>
            </a:r>
          </a:p>
          <a:p>
            <a:pPr>
              <a:buFont typeface="Wingdings"/>
              <a:buChar char="Ä"/>
            </a:pPr>
            <a:r>
              <a:rPr lang="fr-FR" dirty="0" smtClean="0">
                <a:latin typeface="Comic Sans MS" pitchFamily="66" charset="0"/>
              </a:rPr>
              <a:t>atelier 2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 </a:t>
            </a:r>
          </a:p>
          <a:p>
            <a:r>
              <a:rPr lang="fr-FR" dirty="0" smtClean="0">
                <a:latin typeface="Comic Sans MS" pitchFamily="66" charset="0"/>
              </a:rPr>
              <a:t>3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partie : </a:t>
            </a:r>
            <a:r>
              <a:rPr lang="fr-FR" b="1" dirty="0" smtClean="0">
                <a:latin typeface="Comic Sans MS" pitchFamily="66" charset="0"/>
              </a:rPr>
              <a:t>Quels outils et quels supports pour évaluer par compétences? 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dirty="0" smtClean="0">
                <a:latin typeface="Comic Sans MS" pitchFamily="66" charset="0"/>
              </a:rPr>
              <a:t> atelier 3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EF2092-5D21-42E2-B615-F0DC2A38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4" y="484397"/>
            <a:ext cx="7886700" cy="856372"/>
          </a:xfrm>
        </p:spPr>
        <p:txBody>
          <a:bodyPr>
            <a:normAutofit fontScale="90000"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Comic Sans MS" pitchFamily="66" charset="0"/>
              </a:rPr>
              <a:t>Quelles compétences travailler en Histoire-Géographie EMC?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36DEA669-DA2A-4471-AAD1-8E9FB29AD768}"/>
              </a:ext>
            </a:extLst>
          </p:cNvPr>
          <p:cNvSpPr/>
          <p:nvPr/>
        </p:nvSpPr>
        <p:spPr>
          <a:xfrm>
            <a:off x="395536" y="1628800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 repérer dans le temps: construire des repères historiques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D960CBA0-8E9B-45AD-B5BF-4B24A98D11B2}"/>
              </a:ext>
            </a:extLst>
          </p:cNvPr>
          <p:cNvSpPr/>
          <p:nvPr/>
        </p:nvSpPr>
        <p:spPr>
          <a:xfrm>
            <a:off x="3059832" y="1628800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 repérer dans l’espace: construire des repères géographiques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1243CCFC-561C-4E39-90B3-61D3556A304A}"/>
              </a:ext>
            </a:extLst>
          </p:cNvPr>
          <p:cNvSpPr/>
          <p:nvPr/>
        </p:nvSpPr>
        <p:spPr>
          <a:xfrm>
            <a:off x="3059832" y="4581128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Coopérer, mutualiser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DBD33DAE-09DD-4693-9B6D-74BF41D54986}"/>
              </a:ext>
            </a:extLst>
          </p:cNvPr>
          <p:cNvSpPr/>
          <p:nvPr/>
        </p:nvSpPr>
        <p:spPr>
          <a:xfrm>
            <a:off x="395536" y="3068960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Pratiquer différents langages en HG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BE69F312-FF8E-4590-B43D-2DE168B43F49}"/>
              </a:ext>
            </a:extLst>
          </p:cNvPr>
          <p:cNvSpPr/>
          <p:nvPr/>
        </p:nvSpPr>
        <p:spPr>
          <a:xfrm>
            <a:off x="3059832" y="3068960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Analyser et comprendre un document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34D5913A-167F-4C4F-A4EB-C99DABE65040}"/>
              </a:ext>
            </a:extLst>
          </p:cNvPr>
          <p:cNvSpPr/>
          <p:nvPr/>
        </p:nvSpPr>
        <p:spPr>
          <a:xfrm>
            <a:off x="5868144" y="3068960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S’informer dans le monde du numérique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D3A7FA24-8B9E-4A69-A2E4-DE77DC840F6A}"/>
              </a:ext>
            </a:extLst>
          </p:cNvPr>
          <p:cNvSpPr/>
          <p:nvPr/>
        </p:nvSpPr>
        <p:spPr>
          <a:xfrm>
            <a:off x="5868144" y="1628800"/>
            <a:ext cx="2375453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Raisonner, justifier une démarche et les choix effectués</a:t>
            </a:r>
          </a:p>
        </p:txBody>
      </p:sp>
    </p:spTree>
    <p:extLst>
      <p:ext uri="{BB962C8B-B14F-4D97-AF65-F5344CB8AC3E}">
        <p14:creationId xmlns:p14="http://schemas.microsoft.com/office/powerpoint/2010/main" xmlns="" val="19441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0070C0"/>
                </a:solidFill>
                <a:latin typeface="Comic Sans MS" pitchFamily="66" charset="0"/>
              </a:rPr>
              <a:t>Quelles compétences concrètes dans les 7 domaines?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892696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fr-FR" sz="1800" dirty="0" smtClean="0">
                <a:solidFill>
                  <a:srgbClr val="0070C0"/>
                </a:solidFill>
                <a:latin typeface="Comic Sans MS" pitchFamily="66" charset="0"/>
              </a:rPr>
              <a:t>Se repérer dans le temps</a:t>
            </a:r>
          </a:p>
          <a:p>
            <a:pPr>
              <a:buNone/>
            </a:pPr>
            <a:r>
              <a:rPr lang="fr-FR" sz="1800" dirty="0" smtClean="0">
                <a:latin typeface="Comic Sans MS" pitchFamily="66" charset="0"/>
              </a:rPr>
              <a:t>Mémoriser des repères historiques</a:t>
            </a:r>
          </a:p>
          <a:p>
            <a:pPr>
              <a:buNone/>
            </a:pPr>
            <a:r>
              <a:rPr lang="fr-FR" sz="1800" dirty="0" smtClean="0">
                <a:latin typeface="Comic Sans MS" pitchFamily="66" charset="0"/>
              </a:rPr>
              <a:t>Mais aussi: ordonner des faits les uns par rapport aux autres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328498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2. Se repérer dans l’espace</a:t>
            </a:r>
          </a:p>
          <a:p>
            <a:r>
              <a:rPr lang="fr-FR" dirty="0" smtClean="0">
                <a:latin typeface="Comic Sans MS" pitchFamily="66" charset="0"/>
              </a:rPr>
              <a:t>Connaître les grands repères géographiques, nommer et localiser un lieu ou un espace, situer des espaces les uns par rapport aux autres…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4437112"/>
            <a:ext cx="7622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3. Comprendre et analyser un document</a:t>
            </a:r>
          </a:p>
          <a:p>
            <a:r>
              <a:rPr lang="fr-FR" dirty="0" smtClean="0">
                <a:latin typeface="Comic Sans MS" pitchFamily="66" charset="0"/>
              </a:rPr>
              <a:t>Identifier un document, en comprendre le sens général, extraire des </a:t>
            </a:r>
          </a:p>
          <a:p>
            <a:r>
              <a:rPr lang="fr-FR" dirty="0" smtClean="0">
                <a:latin typeface="Comic Sans MS" pitchFamily="66" charset="0"/>
              </a:rPr>
              <a:t>informations.</a:t>
            </a:r>
          </a:p>
          <a:p>
            <a:r>
              <a:rPr lang="fr-FR" dirty="0" smtClean="0">
                <a:latin typeface="Comic Sans MS" pitchFamily="66" charset="0"/>
              </a:rPr>
              <a:t>Utiliser ses connaissances pour expliquer ou expliciter un document.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5805264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4. Pratiquer différents langages</a:t>
            </a:r>
          </a:p>
          <a:p>
            <a:r>
              <a:rPr lang="fr-FR" dirty="0" smtClean="0">
                <a:latin typeface="Comic Sans MS" pitchFamily="66" charset="0"/>
              </a:rPr>
              <a:t>S’exprimer à l’oral, écrire, réaliser une tâche cartographique.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112474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http://cache.media.eduscol.education.fr/file/HG_Competences/12/6/RA16_C3C4_Se_reperer_temps_819126.pdf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2060848"/>
            <a:ext cx="8645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omic Sans MS" pitchFamily="66" charset="0"/>
              </a:rPr>
              <a:t>6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. S’informer dans le monde du numérique</a:t>
            </a:r>
          </a:p>
          <a:p>
            <a:r>
              <a:rPr lang="fr-FR" dirty="0" smtClean="0">
                <a:latin typeface="Comic Sans MS" pitchFamily="66" charset="0"/>
              </a:rPr>
              <a:t>Connaître les outils d’informations, sélectionner et exploiter des informations.</a:t>
            </a:r>
          </a:p>
          <a:p>
            <a:r>
              <a:rPr lang="fr-FR" dirty="0" smtClean="0">
                <a:latin typeface="Comic Sans MS" pitchFamily="66" charset="0"/>
              </a:rPr>
              <a:t>Exercer son sens critique à partir de données numériques.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692696"/>
            <a:ext cx="8121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omic Sans MS" pitchFamily="66" charset="0"/>
              </a:rPr>
              <a:t>5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. Raisonner, justifier une démarche</a:t>
            </a:r>
          </a:p>
          <a:p>
            <a:r>
              <a:rPr lang="fr-FR" dirty="0" smtClean="0">
                <a:latin typeface="Comic Sans MS" pitchFamily="66" charset="0"/>
              </a:rPr>
              <a:t>Poser des questions des questions, proposer des hypothèses, les vérifier…</a:t>
            </a:r>
          </a:p>
          <a:p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>
                <a:latin typeface="Comic Sans MS" pitchFamily="66" charset="0"/>
              </a:rPr>
              <a:t>J</a:t>
            </a:r>
            <a:r>
              <a:rPr lang="fr-FR" dirty="0" smtClean="0">
                <a:latin typeface="Comic Sans MS" pitchFamily="66" charset="0"/>
              </a:rPr>
              <a:t>ustifier une démarche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429000"/>
            <a:ext cx="7675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7. Coopérer, mutualiser</a:t>
            </a:r>
          </a:p>
          <a:p>
            <a:r>
              <a:rPr lang="fr-FR" dirty="0" smtClean="0">
                <a:latin typeface="Comic Sans MS" pitchFamily="66" charset="0"/>
              </a:rPr>
              <a:t>S’investir dans le travail de groupe, réaliser une production collective.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28" y="285728"/>
            <a:ext cx="6883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Comment mettre en œuvre le travail par compétences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dans nos cours?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544" y="1268760"/>
            <a:ext cx="44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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u="sng" dirty="0" smtClean="0">
                <a:latin typeface="Comic Sans MS" pitchFamily="66" charset="0"/>
              </a:rPr>
              <a:t>Travailler une compétence spécifique</a:t>
            </a:r>
            <a:endParaRPr lang="fr-FR" u="sng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988840"/>
            <a:ext cx="8626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</a:t>
            </a:r>
            <a:r>
              <a:rPr lang="fr-FR" dirty="0" smtClean="0">
                <a:latin typeface="Comic Sans MS" pitchFamily="66" charset="0"/>
              </a:rPr>
              <a:t>Se repérer dans le temps: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Exemple en 3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: Thème 1, séquence 2:</a:t>
            </a:r>
          </a:p>
          <a:p>
            <a:r>
              <a:rPr lang="fr-FR" dirty="0" smtClean="0">
                <a:latin typeface="Comic Sans MS" pitchFamily="66" charset="0"/>
              </a:rPr>
              <a:t>Démocraties fragilisées et expériences totalitaires dans l’entre-deux-guerres.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8167708" cy="435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14290"/>
            <a:ext cx="840691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 </a:t>
            </a:r>
            <a:r>
              <a:rPr lang="fr-FR" dirty="0" smtClean="0">
                <a:latin typeface="Comic Sans MS" pitchFamily="66" charset="0"/>
              </a:rPr>
              <a:t>Raisonner, justifier une démarche:</a:t>
            </a:r>
          </a:p>
          <a:p>
            <a:r>
              <a:rPr lang="fr-FR" dirty="0" smtClean="0">
                <a:latin typeface="Comic Sans MS" pitchFamily="66" charset="0"/>
              </a:rPr>
              <a:t>Exemple en 6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: Thème 1, séquence 2: La ville de demain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6" y="0"/>
            <a:ext cx="628688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428604"/>
            <a:ext cx="6266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sym typeface="Wingdings"/>
              </a:rPr>
              <a:t> </a:t>
            </a:r>
            <a:r>
              <a:rPr lang="fr-FR" dirty="0" smtClean="0">
                <a:latin typeface="Comic Sans MS" pitchFamily="66" charset="0"/>
              </a:rPr>
              <a:t>S’informer dans le monde du numérique:</a:t>
            </a:r>
          </a:p>
          <a:p>
            <a:r>
              <a:rPr lang="fr-FR" dirty="0" smtClean="0">
                <a:latin typeface="Comic Sans MS" pitchFamily="66" charset="0"/>
              </a:rPr>
              <a:t>Exemple en 5</a:t>
            </a:r>
            <a:r>
              <a:rPr lang="fr-FR" baseline="30000" dirty="0" smtClean="0">
                <a:latin typeface="Comic Sans MS" pitchFamily="66" charset="0"/>
              </a:rPr>
              <a:t>ème</a:t>
            </a:r>
            <a:r>
              <a:rPr lang="fr-FR" dirty="0" smtClean="0">
                <a:latin typeface="Comic Sans MS" pitchFamily="66" charset="0"/>
              </a:rPr>
              <a:t> EMC: La lutte contre les discriminations</a:t>
            </a:r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5953143" cy="65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631</Words>
  <Application>Microsoft Office PowerPoint</Application>
  <PresentationFormat>Affichage à l'écran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Quelles compétences travailler en Histoire-Géographie EMC?  </vt:lpstr>
      <vt:lpstr>Quelles compétences concrètes dans les 7 domaines? 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Agnès</dc:creator>
  <cp:lastModifiedBy>%username%</cp:lastModifiedBy>
  <cp:revision>82</cp:revision>
  <dcterms:created xsi:type="dcterms:W3CDTF">2018-02-22T13:38:57Z</dcterms:created>
  <dcterms:modified xsi:type="dcterms:W3CDTF">2018-04-24T11:43:03Z</dcterms:modified>
</cp:coreProperties>
</file>