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9" r:id="rId3"/>
    <p:sldId id="257" r:id="rId4"/>
    <p:sldId id="260" r:id="rId5"/>
    <p:sldId id="258" r:id="rId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092" autoAdjust="0"/>
  </p:normalViewPr>
  <p:slideViewPr>
    <p:cSldViewPr>
      <p:cViewPr>
        <p:scale>
          <a:sx n="68" d="100"/>
          <a:sy n="68" d="100"/>
        </p:scale>
        <p:origin x="-122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884AAE-3E7A-4B0B-959F-C7F23329CD10}" type="datetimeFigureOut">
              <a:rPr lang="fr-FR" smtClean="0"/>
              <a:pPr/>
              <a:t>20/10/2015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911B29-1B5C-4420-BDF4-DC75E38ECDC7}" type="slidenum">
              <a:rPr lang="fr-FR" smtClean="0"/>
              <a:pPr/>
              <a:t>‹N°›</a:t>
            </a:fld>
            <a:endParaRPr lang="fr-FR"/>
          </a:p>
        </p:txBody>
      </p:sp>
    </p:spTree>
    <p:extLst>
      <p:ext uri="{BB962C8B-B14F-4D97-AF65-F5344CB8AC3E}">
        <p14:creationId xmlns:p14="http://schemas.microsoft.com/office/powerpoint/2010/main" val="41656594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i="1" dirty="0" smtClean="0"/>
              <a:t>« Adieu à l’Angleterre »</a:t>
            </a:r>
          </a:p>
          <a:p>
            <a:r>
              <a:rPr lang="fr-FR" dirty="0" smtClean="0"/>
              <a:t>Musée de Birmingham.</a:t>
            </a:r>
          </a:p>
          <a:p>
            <a:r>
              <a:rPr lang="fr-FR" dirty="0" smtClean="0"/>
              <a:t>Taille 82.5 x 75 cm. </a:t>
            </a:r>
          </a:p>
          <a:p>
            <a:r>
              <a:rPr lang="fr-FR" sz="1200" b="0" i="0" kern="1200" dirty="0" smtClean="0">
                <a:solidFill>
                  <a:schemeClr val="tx1"/>
                </a:solidFill>
                <a:latin typeface="+mn-lt"/>
                <a:ea typeface="+mn-ea"/>
                <a:cs typeface="+mn-cs"/>
              </a:rPr>
              <a:t>Le tableau le plus célèbre du musée de</a:t>
            </a:r>
            <a:r>
              <a:rPr lang="fr-FR" sz="1200" b="0" i="0" kern="1200" baseline="0" dirty="0" smtClean="0">
                <a:solidFill>
                  <a:schemeClr val="tx1"/>
                </a:solidFill>
                <a:latin typeface="+mn-lt"/>
                <a:ea typeface="+mn-ea"/>
                <a:cs typeface="+mn-cs"/>
              </a:rPr>
              <a:t> </a:t>
            </a:r>
            <a:r>
              <a:rPr lang="fr-FR" sz="1200" b="0" i="0" kern="1200" dirty="0" smtClean="0">
                <a:solidFill>
                  <a:schemeClr val="tx1"/>
                </a:solidFill>
                <a:latin typeface="+mn-lt"/>
                <a:ea typeface="+mn-ea"/>
                <a:cs typeface="+mn-cs"/>
              </a:rPr>
              <a:t>Birmingham. Cette peinture est considérée comme </a:t>
            </a:r>
            <a:r>
              <a:rPr lang="fr-FR" sz="1200" b="0" i="0" kern="1200" dirty="0" err="1" smtClean="0">
                <a:solidFill>
                  <a:schemeClr val="tx1"/>
                </a:solidFill>
                <a:latin typeface="+mn-lt"/>
                <a:ea typeface="+mn-ea"/>
                <a:cs typeface="+mn-cs"/>
              </a:rPr>
              <a:t>préraphaelite</a:t>
            </a:r>
            <a:r>
              <a:rPr lang="fr-FR" sz="1200" b="0" i="0" kern="1200" dirty="0" smtClean="0">
                <a:solidFill>
                  <a:schemeClr val="tx1"/>
                </a:solidFill>
                <a:latin typeface="+mn-lt"/>
                <a:ea typeface="+mn-ea"/>
                <a:cs typeface="+mn-cs"/>
              </a:rPr>
              <a:t>, même si Ford </a:t>
            </a:r>
            <a:r>
              <a:rPr lang="fr-FR" sz="1200" b="0" i="0" kern="1200" dirty="0" err="1" smtClean="0">
                <a:solidFill>
                  <a:schemeClr val="tx1"/>
                </a:solidFill>
                <a:latin typeface="+mn-lt"/>
                <a:ea typeface="+mn-ea"/>
                <a:cs typeface="+mn-cs"/>
              </a:rPr>
              <a:t>Madox</a:t>
            </a:r>
            <a:r>
              <a:rPr lang="fr-FR" sz="1200" b="0" i="0" kern="1200" dirty="0" smtClean="0">
                <a:solidFill>
                  <a:schemeClr val="tx1"/>
                </a:solidFill>
                <a:latin typeface="+mn-lt"/>
                <a:ea typeface="+mn-ea"/>
                <a:cs typeface="+mn-cs"/>
              </a:rPr>
              <a:t> Brown n’a pas appartenu à cette confrérie artistique anglaise;.</a:t>
            </a:r>
            <a:br>
              <a:rPr lang="fr-FR" sz="1200" b="0" i="0" kern="1200" dirty="0" smtClean="0">
                <a:solidFill>
                  <a:schemeClr val="tx1"/>
                </a:solidFill>
                <a:latin typeface="+mn-lt"/>
                <a:ea typeface="+mn-ea"/>
                <a:cs typeface="+mn-cs"/>
              </a:rPr>
            </a:br>
            <a:r>
              <a:rPr lang="fr-FR" sz="1200" b="0" i="0" kern="1200" dirty="0" smtClean="0">
                <a:solidFill>
                  <a:schemeClr val="tx1"/>
                </a:solidFill>
                <a:latin typeface="+mn-lt"/>
                <a:ea typeface="+mn-ea"/>
                <a:cs typeface="+mn-cs"/>
              </a:rPr>
              <a:t>Il s'agit d'une peinture sur l'émigration, le couple est en partance pour l'Australie, au moment d’une ruée vers l’or. </a:t>
            </a:r>
            <a:endParaRPr lang="fr-FR" dirty="0"/>
          </a:p>
        </p:txBody>
      </p:sp>
      <p:sp>
        <p:nvSpPr>
          <p:cNvPr id="4" name="Espace réservé du numéro de diapositive 3"/>
          <p:cNvSpPr>
            <a:spLocks noGrp="1"/>
          </p:cNvSpPr>
          <p:nvPr>
            <p:ph type="sldNum" sz="quarter" idx="10"/>
          </p:nvPr>
        </p:nvSpPr>
        <p:spPr/>
        <p:txBody>
          <a:bodyPr/>
          <a:lstStyle/>
          <a:p>
            <a:fld id="{AD911B29-1B5C-4420-BDF4-DC75E38ECDC7}" type="slidenum">
              <a:rPr lang="fr-FR" smtClean="0"/>
              <a:pPr/>
              <a:t>1</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Dessin préparatoire</a:t>
            </a:r>
            <a:r>
              <a:rPr lang="fr-FR" baseline="0" dirty="0" smtClean="0"/>
              <a:t> au tableau, daté de 1852. Tableau achevé en 1855</a:t>
            </a:r>
            <a:endParaRPr lang="fr-FR" dirty="0"/>
          </a:p>
        </p:txBody>
      </p:sp>
      <p:sp>
        <p:nvSpPr>
          <p:cNvPr id="4" name="Espace réservé du numéro de diapositive 3"/>
          <p:cNvSpPr>
            <a:spLocks noGrp="1"/>
          </p:cNvSpPr>
          <p:nvPr>
            <p:ph type="sldNum" sz="quarter" idx="10"/>
          </p:nvPr>
        </p:nvSpPr>
        <p:spPr/>
        <p:txBody>
          <a:bodyPr/>
          <a:lstStyle/>
          <a:p>
            <a:fld id="{AD911B29-1B5C-4420-BDF4-DC75E38ECDC7}" type="slidenum">
              <a:rPr lang="fr-FR" smtClean="0"/>
              <a:pPr/>
              <a:t>2</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b="0" i="0" kern="1200" dirty="0" smtClean="0">
                <a:solidFill>
                  <a:schemeClr val="tx1"/>
                </a:solidFill>
                <a:latin typeface="+mn-lt"/>
                <a:ea typeface="+mn-ea"/>
                <a:cs typeface="+mn-cs"/>
              </a:rPr>
              <a:t>- Le sujet : le départ dans une situation désespérée pour une terre étrangère - a des parallèles avec l'histoire biblique de la fuite en Egypte.</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b="0" i="0" kern="1200" dirty="0" smtClean="0">
                <a:solidFill>
                  <a:schemeClr val="tx1"/>
                </a:solidFill>
                <a:latin typeface="+mn-lt"/>
                <a:ea typeface="+mn-ea"/>
                <a:cs typeface="+mn-cs"/>
              </a:rPr>
              <a:t> - L'artiste lui-même a posé pour la peinture, avec sa partenaire Emma, et leurs enfants Cathy, la jeune fille aux cheveux blonds en arrière-plan, et Oliver, le bébé. Emma a posé dehors,</a:t>
            </a:r>
            <a:r>
              <a:rPr lang="fr-FR" sz="1200" b="0" i="0" kern="1200" baseline="0" dirty="0" smtClean="0">
                <a:solidFill>
                  <a:schemeClr val="tx1"/>
                </a:solidFill>
                <a:latin typeface="+mn-lt"/>
                <a:ea typeface="+mn-ea"/>
                <a:cs typeface="+mn-cs"/>
              </a:rPr>
              <a:t> dans le froid.</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b="0" i="0" kern="1200" baseline="0" dirty="0" smtClean="0">
                <a:solidFill>
                  <a:schemeClr val="tx1"/>
                </a:solidFill>
                <a:latin typeface="+mn-lt"/>
                <a:ea typeface="+mn-ea"/>
                <a:cs typeface="+mn-cs"/>
              </a:rPr>
              <a:t> - Le jeune couple assis se protège du froid, du vent et des embruns avec un parapluie et en remontant le col ou la capuche de ses lourds vêtements. Il se réchauffe et se réconforte en se serrant et en se tenant la main. Le départ se fait par gros temps (mer </a:t>
            </a:r>
            <a:r>
              <a:rPr lang="fr-FR" sz="1200" b="0" i="0" kern="1200" baseline="0" dirty="0" err="1" smtClean="0">
                <a:solidFill>
                  <a:schemeClr val="tx1"/>
                </a:solidFill>
                <a:latin typeface="+mn-lt"/>
                <a:ea typeface="+mn-ea"/>
                <a:cs typeface="+mn-cs"/>
              </a:rPr>
              <a:t>verte,agitée</a:t>
            </a:r>
            <a:r>
              <a:rPr lang="fr-FR" sz="1200" b="0" i="0" kern="1200" baseline="0" dirty="0" smtClean="0">
                <a:solidFill>
                  <a:schemeClr val="tx1"/>
                </a:solidFill>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b="0" i="0" kern="1200" baseline="0" dirty="0" smtClean="0">
                <a:solidFill>
                  <a:schemeClr val="tx1"/>
                </a:solidFill>
                <a:latin typeface="+mn-lt"/>
                <a:ea typeface="+mn-ea"/>
                <a:cs typeface="+mn-cs"/>
              </a:rPr>
              <a:t> - En silence, chacun reste dans ses pensées : tristesse de quitter l’Angleterre, les proches, les amis, le home… Mais, ils tournent le dos aux côtes anglaises (falaises de Douvres). Leur détermination est visible : volonté, air décidé et dur de l’homme qui rassure sa jeune épouse  et essaie de se persuader que l’avenir sera meilleur en Australie.</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b="0" i="0" kern="1200" baseline="0" dirty="0" smtClean="0">
                <a:solidFill>
                  <a:schemeClr val="tx1"/>
                </a:solidFill>
                <a:latin typeface="+mn-lt"/>
                <a:ea typeface="+mn-ea"/>
                <a:cs typeface="+mn-cs"/>
              </a:rPr>
              <a:t>Départ avec le petit dernier emballé dans l’épaisse cape grise de la mère et avec une fillette.</a:t>
            </a:r>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AD911B29-1B5C-4420-BDF4-DC75E38ECDC7}" type="slidenum">
              <a:rPr lang="fr-FR" smtClean="0"/>
              <a:pPr/>
              <a:t>3</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b="1" dirty="0" smtClean="0"/>
              <a:t>L’environnement fourmille de détails </a:t>
            </a:r>
            <a:r>
              <a:rPr lang="fr-FR" dirty="0" smtClean="0"/>
              <a:t>: </a:t>
            </a:r>
          </a:p>
          <a:p>
            <a:pPr>
              <a:buFontTx/>
              <a:buChar char="-"/>
            </a:pPr>
            <a:r>
              <a:rPr lang="fr-FR" b="1" dirty="0" smtClean="0"/>
              <a:t> au 1</a:t>
            </a:r>
            <a:r>
              <a:rPr lang="fr-FR" b="1" baseline="30000" dirty="0" smtClean="0"/>
              <a:t>er</a:t>
            </a:r>
            <a:r>
              <a:rPr lang="fr-FR" b="1" dirty="0" smtClean="0"/>
              <a:t> plan</a:t>
            </a:r>
            <a:r>
              <a:rPr lang="fr-FR" dirty="0" smtClean="0"/>
              <a:t>, des choux (réserve alimentaire pour le voyage),</a:t>
            </a:r>
          </a:p>
          <a:p>
            <a:pPr>
              <a:buFontTx/>
              <a:buChar char="-"/>
            </a:pPr>
            <a:r>
              <a:rPr lang="fr-FR" b="1" dirty="0" smtClean="0"/>
              <a:t> à l’arrière plan</a:t>
            </a:r>
            <a:r>
              <a:rPr lang="fr-FR" dirty="0" smtClean="0"/>
              <a:t>, d’autres émigrés : </a:t>
            </a:r>
          </a:p>
          <a:p>
            <a:pPr>
              <a:buFontTx/>
              <a:buChar char="-"/>
            </a:pPr>
            <a:r>
              <a:rPr lang="fr-FR" dirty="0" smtClean="0"/>
              <a:t> une enfant ou une jeune fille (chevelure rousse) appuyée sur une personne assise en habit verdâtre dont on ne voit que le dos et les fesses.</a:t>
            </a:r>
          </a:p>
          <a:p>
            <a:pPr>
              <a:buFontTx/>
              <a:buChar char="-"/>
            </a:pPr>
            <a:r>
              <a:rPr lang="fr-FR" dirty="0" smtClean="0"/>
              <a:t> des mains jointes, une autre tenant une longue pipe,</a:t>
            </a:r>
          </a:p>
          <a:p>
            <a:pPr>
              <a:buFontTx/>
              <a:buChar char="-"/>
            </a:pPr>
            <a:r>
              <a:rPr lang="fr-FR" dirty="0" smtClean="0"/>
              <a:t> un homme montrant le point et criant en direction des falaises de Douvres. Pour lui, les motivations de départ semblent toute autre que celles du couple.</a:t>
            </a:r>
            <a:endParaRPr lang="fr-FR" dirty="0"/>
          </a:p>
        </p:txBody>
      </p:sp>
      <p:sp>
        <p:nvSpPr>
          <p:cNvPr id="4" name="Espace réservé du numéro de diapositive 3"/>
          <p:cNvSpPr>
            <a:spLocks noGrp="1"/>
          </p:cNvSpPr>
          <p:nvPr>
            <p:ph type="sldNum" sz="quarter" idx="10"/>
          </p:nvPr>
        </p:nvSpPr>
        <p:spPr/>
        <p:txBody>
          <a:bodyPr/>
          <a:lstStyle/>
          <a:p>
            <a:fld id="{AD911B29-1B5C-4420-BDF4-DC75E38ECDC7}" type="slidenum">
              <a:rPr lang="fr-FR" smtClean="0"/>
              <a:pPr/>
              <a:t>4</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AD911B29-1B5C-4420-BDF4-DC75E38ECDC7}" type="slidenum">
              <a:rPr lang="fr-FR" smtClean="0"/>
              <a:pPr/>
              <a:t>5</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B2F65EE6-1B64-4E56-9F30-1F5CFFD313BE}" type="datetimeFigureOut">
              <a:rPr lang="fr-FR" smtClean="0"/>
              <a:pPr/>
              <a:t>20/10/2015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6184413-BF28-4CEB-90F1-9F52C17820E5}"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2F65EE6-1B64-4E56-9F30-1F5CFFD313BE}" type="datetimeFigureOut">
              <a:rPr lang="fr-FR" smtClean="0"/>
              <a:pPr/>
              <a:t>20/10/2015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6184413-BF28-4CEB-90F1-9F52C17820E5}"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2F65EE6-1B64-4E56-9F30-1F5CFFD313BE}" type="datetimeFigureOut">
              <a:rPr lang="fr-FR" smtClean="0"/>
              <a:pPr/>
              <a:t>20/10/2015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6184413-BF28-4CEB-90F1-9F52C17820E5}"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2F65EE6-1B64-4E56-9F30-1F5CFFD313BE}" type="datetimeFigureOut">
              <a:rPr lang="fr-FR" smtClean="0"/>
              <a:pPr/>
              <a:t>20/10/2015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6184413-BF28-4CEB-90F1-9F52C17820E5}"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B2F65EE6-1B64-4E56-9F30-1F5CFFD313BE}" type="datetimeFigureOut">
              <a:rPr lang="fr-FR" smtClean="0"/>
              <a:pPr/>
              <a:t>20/10/2015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6184413-BF28-4CEB-90F1-9F52C17820E5}"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2F65EE6-1B64-4E56-9F30-1F5CFFD313BE}" type="datetimeFigureOut">
              <a:rPr lang="fr-FR" smtClean="0"/>
              <a:pPr/>
              <a:t>20/10/2015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6184413-BF28-4CEB-90F1-9F52C17820E5}"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2F65EE6-1B64-4E56-9F30-1F5CFFD313BE}" type="datetimeFigureOut">
              <a:rPr lang="fr-FR" smtClean="0"/>
              <a:pPr/>
              <a:t>20/10/2015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6184413-BF28-4CEB-90F1-9F52C17820E5}"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B2F65EE6-1B64-4E56-9F30-1F5CFFD313BE}" type="datetimeFigureOut">
              <a:rPr lang="fr-FR" smtClean="0"/>
              <a:pPr/>
              <a:t>20/10/2015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6184413-BF28-4CEB-90F1-9F52C17820E5}"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2F65EE6-1B64-4E56-9F30-1F5CFFD313BE}" type="datetimeFigureOut">
              <a:rPr lang="fr-FR" smtClean="0"/>
              <a:pPr/>
              <a:t>20/10/2015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6184413-BF28-4CEB-90F1-9F52C17820E5}"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2F65EE6-1B64-4E56-9F30-1F5CFFD313BE}" type="datetimeFigureOut">
              <a:rPr lang="fr-FR" smtClean="0"/>
              <a:pPr/>
              <a:t>20/10/2015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6184413-BF28-4CEB-90F1-9F52C17820E5}"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2F65EE6-1B64-4E56-9F30-1F5CFFD313BE}" type="datetimeFigureOut">
              <a:rPr lang="fr-FR" smtClean="0"/>
              <a:pPr/>
              <a:t>20/10/2015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6184413-BF28-4CEB-90F1-9F52C17820E5}"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F65EE6-1B64-4E56-9F30-1F5CFFD313BE}" type="datetimeFigureOut">
              <a:rPr lang="fr-FR" smtClean="0"/>
              <a:pPr/>
              <a:t>20/10/2015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84413-BF28-4CEB-90F1-9F52C17820E5}"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123728" y="332656"/>
            <a:ext cx="4536504" cy="576064"/>
          </a:xfrm>
        </p:spPr>
        <p:style>
          <a:lnRef idx="1">
            <a:schemeClr val="accent3"/>
          </a:lnRef>
          <a:fillRef idx="2">
            <a:schemeClr val="accent3"/>
          </a:fillRef>
          <a:effectRef idx="1">
            <a:schemeClr val="accent3"/>
          </a:effectRef>
          <a:fontRef idx="minor">
            <a:schemeClr val="dk1"/>
          </a:fontRef>
        </p:style>
        <p:txBody>
          <a:bodyPr>
            <a:normAutofit/>
          </a:bodyPr>
          <a:lstStyle/>
          <a:p>
            <a:r>
              <a:rPr lang="fr-FR" sz="2800" b="1" dirty="0" smtClean="0">
                <a:solidFill>
                  <a:srgbClr val="669900"/>
                </a:solidFill>
              </a:rPr>
              <a:t>Ford </a:t>
            </a:r>
            <a:r>
              <a:rPr lang="fr-FR" sz="2800" b="1" dirty="0" err="1" smtClean="0">
                <a:solidFill>
                  <a:srgbClr val="669900"/>
                </a:solidFill>
              </a:rPr>
              <a:t>Madox</a:t>
            </a:r>
            <a:r>
              <a:rPr lang="fr-FR" sz="2800" b="1" dirty="0" smtClean="0">
                <a:solidFill>
                  <a:srgbClr val="669900"/>
                </a:solidFill>
              </a:rPr>
              <a:t> Brown </a:t>
            </a:r>
            <a:r>
              <a:rPr lang="fr-FR" sz="2000" dirty="0" smtClean="0">
                <a:solidFill>
                  <a:srgbClr val="669900"/>
                </a:solidFill>
              </a:rPr>
              <a:t>(1821-1893)</a:t>
            </a:r>
            <a:endParaRPr lang="fr-FR" sz="2000" dirty="0">
              <a:solidFill>
                <a:srgbClr val="669900"/>
              </a:solidFill>
            </a:endParaRPr>
          </a:p>
        </p:txBody>
      </p:sp>
      <p:sp>
        <p:nvSpPr>
          <p:cNvPr id="3" name="Sous-titre 2"/>
          <p:cNvSpPr>
            <a:spLocks noGrp="1"/>
          </p:cNvSpPr>
          <p:nvPr>
            <p:ph type="subTitle" idx="1"/>
          </p:nvPr>
        </p:nvSpPr>
        <p:spPr>
          <a:xfrm>
            <a:off x="2915816" y="4437112"/>
            <a:ext cx="3096344" cy="792088"/>
          </a:xfrm>
          <a:scene3d>
            <a:camera prst="orthographicFront"/>
            <a:lightRig rig="threePt" dir="t"/>
          </a:scene3d>
          <a:sp3d>
            <a:bevelT/>
          </a:sp3d>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r>
              <a:rPr lang="fr-FR" b="1" i="1" dirty="0" smtClean="0">
                <a:solidFill>
                  <a:schemeClr val="accent3">
                    <a:lumMod val="75000"/>
                  </a:schemeClr>
                </a:solidFill>
              </a:rPr>
              <a:t>The Last of </a:t>
            </a:r>
            <a:r>
              <a:rPr lang="fr-FR" b="1" i="1" dirty="0" err="1" smtClean="0">
                <a:solidFill>
                  <a:schemeClr val="accent3">
                    <a:lumMod val="75000"/>
                  </a:schemeClr>
                </a:solidFill>
              </a:rPr>
              <a:t>England</a:t>
            </a:r>
            <a:endParaRPr lang="fr-FR" b="1" i="1" dirty="0" smtClean="0">
              <a:solidFill>
                <a:schemeClr val="accent3">
                  <a:lumMod val="75000"/>
                </a:schemeClr>
              </a:solidFill>
            </a:endParaRPr>
          </a:p>
          <a:p>
            <a:r>
              <a:rPr lang="fr-FR" b="1" dirty="0" smtClean="0">
                <a:solidFill>
                  <a:schemeClr val="accent3">
                    <a:lumMod val="75000"/>
                  </a:schemeClr>
                </a:solidFill>
              </a:rPr>
              <a:t>1852-1855</a:t>
            </a:r>
            <a:endParaRPr lang="fr-FR" b="1" dirty="0">
              <a:solidFill>
                <a:schemeClr val="accent3">
                  <a:lumMod val="75000"/>
                </a:schemeClr>
              </a:solidFill>
            </a:endParaRPr>
          </a:p>
        </p:txBody>
      </p:sp>
      <p:pic>
        <p:nvPicPr>
          <p:cNvPr id="4" name="Image 3" descr="ford madox Brown.jpg"/>
          <p:cNvPicPr>
            <a:picLocks noChangeAspect="1"/>
          </p:cNvPicPr>
          <p:nvPr/>
        </p:nvPicPr>
        <p:blipFill>
          <a:blip r:embed="rId3" cstate="print"/>
          <a:stretch>
            <a:fillRect/>
          </a:stretch>
        </p:blipFill>
        <p:spPr>
          <a:xfrm>
            <a:off x="2915816" y="1052736"/>
            <a:ext cx="3028950" cy="3295650"/>
          </a:xfrm>
          <a:prstGeom prst="rect">
            <a:avLst/>
          </a:prstGeom>
        </p:spPr>
      </p:pic>
      <p:sp>
        <p:nvSpPr>
          <p:cNvPr id="5" name="Sous-titre 2"/>
          <p:cNvSpPr txBox="1">
            <a:spLocks/>
          </p:cNvSpPr>
          <p:nvPr/>
        </p:nvSpPr>
        <p:spPr>
          <a:xfrm>
            <a:off x="755576" y="5301208"/>
            <a:ext cx="7776864" cy="1368152"/>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ormAutofit fontScale="85000" lnSpcReduction="20000"/>
          </a:bodyPr>
          <a:lstStyle/>
          <a:p>
            <a:pPr marL="514350" marR="0" lvl="0" indent="-514350" defTabSz="914400" rtl="0" eaLnBrk="1" fontAlgn="auto" latinLnBrk="0" hangingPunct="1">
              <a:lnSpc>
                <a:spcPct val="100000"/>
              </a:lnSpc>
              <a:spcBef>
                <a:spcPct val="20000"/>
              </a:spcBef>
              <a:spcAft>
                <a:spcPts val="0"/>
              </a:spcAft>
              <a:buClrTx/>
              <a:buSzTx/>
              <a:tabLst/>
              <a:defRPr/>
            </a:pPr>
            <a:r>
              <a:rPr kumimoji="0" lang="fr-FR" sz="2000" b="0" i="0" u="none" strike="noStrike" kern="1200" cap="none" spc="0" normalizeH="0" baseline="0" noProof="0" dirty="0" smtClean="0">
                <a:ln>
                  <a:noFill/>
                </a:ln>
                <a:solidFill>
                  <a:schemeClr val="tx1"/>
                </a:solidFill>
                <a:effectLst/>
                <a:uLnTx/>
                <a:uFillTx/>
                <a:latin typeface="+mn-lt"/>
                <a:ea typeface="+mn-ea"/>
                <a:cs typeface="+mn-cs"/>
              </a:rPr>
              <a:t>L’analyse de ce tableau peut être un point de départ de l’étude des </a:t>
            </a:r>
            <a:r>
              <a:rPr kumimoji="0" lang="fr-FR" sz="2000" b="1" i="0" u="none" strike="noStrike" kern="1200" cap="none" spc="0" normalizeH="0" baseline="0" noProof="0" dirty="0" smtClean="0">
                <a:ln>
                  <a:noFill/>
                </a:ln>
                <a:solidFill>
                  <a:srgbClr val="669900"/>
                </a:solidFill>
                <a:effectLst/>
                <a:uLnTx/>
                <a:uFillTx/>
                <a:latin typeface="+mn-lt"/>
                <a:ea typeface="+mn-ea"/>
                <a:cs typeface="+mn-cs"/>
              </a:rPr>
              <a:t>migrations européennes de masse</a:t>
            </a:r>
            <a:r>
              <a:rPr kumimoji="0" lang="fr-FR" sz="2000" b="1" i="0" u="none" strike="noStrike" kern="1200" cap="none" spc="0" normalizeH="0" noProof="0" dirty="0" smtClean="0">
                <a:ln>
                  <a:noFill/>
                </a:ln>
                <a:solidFill>
                  <a:srgbClr val="669900"/>
                </a:solidFill>
                <a:effectLst/>
                <a:uLnTx/>
                <a:uFillTx/>
                <a:latin typeface="+mn-lt"/>
                <a:ea typeface="+mn-ea"/>
                <a:cs typeface="+mn-cs"/>
              </a:rPr>
              <a:t> au XIXe siècle</a:t>
            </a:r>
            <a:r>
              <a:rPr kumimoji="0" lang="fr-FR" sz="2000" b="0" i="0" u="none" strike="noStrike" kern="1200" cap="none" spc="0" normalizeH="0" baseline="0" noProof="0" dirty="0" smtClean="0">
                <a:ln>
                  <a:noFill/>
                </a:ln>
                <a:solidFill>
                  <a:schemeClr val="tx1"/>
                </a:solidFill>
                <a:effectLst/>
                <a:uLnTx/>
                <a:uFillTx/>
                <a:latin typeface="+mn-lt"/>
                <a:ea typeface="+mn-ea"/>
                <a:cs typeface="+mn-cs"/>
              </a:rPr>
              <a:t>. </a:t>
            </a:r>
          </a:p>
          <a:p>
            <a:pPr marL="514350" marR="0" lvl="0" indent="-514350" defTabSz="914400" rtl="0" eaLnBrk="1" fontAlgn="auto" latinLnBrk="0" hangingPunct="1">
              <a:lnSpc>
                <a:spcPct val="100000"/>
              </a:lnSpc>
              <a:spcBef>
                <a:spcPct val="20000"/>
              </a:spcBef>
              <a:spcAft>
                <a:spcPts val="0"/>
              </a:spcAft>
              <a:buClrTx/>
              <a:buSzTx/>
              <a:buFont typeface="Arial" pitchFamily="34" charset="0"/>
              <a:buAutoNum type="arabicPeriod"/>
              <a:tabLst/>
              <a:defRPr/>
            </a:pPr>
            <a:r>
              <a:rPr kumimoji="0" lang="fr-FR" sz="2000" b="0" i="0" u="none" strike="noStrike" kern="1200" cap="none" spc="0" normalizeH="0" baseline="0" noProof="0" dirty="0" smtClean="0">
                <a:ln>
                  <a:noFill/>
                </a:ln>
                <a:solidFill>
                  <a:schemeClr val="tx1"/>
                </a:solidFill>
                <a:effectLst/>
                <a:uLnTx/>
                <a:uFillTx/>
                <a:latin typeface="+mn-lt"/>
                <a:ea typeface="+mn-ea"/>
                <a:cs typeface="+mn-cs"/>
              </a:rPr>
              <a:t>Les </a:t>
            </a:r>
            <a:r>
              <a:rPr kumimoji="0" lang="fr-FR" sz="2000" b="1" i="0" u="none" strike="noStrike" kern="1200" cap="none" spc="0" normalizeH="0" baseline="0" noProof="0" dirty="0" smtClean="0">
                <a:ln>
                  <a:noFill/>
                </a:ln>
                <a:solidFill>
                  <a:srgbClr val="669900"/>
                </a:solidFill>
                <a:effectLst/>
                <a:uLnTx/>
                <a:uFillTx/>
                <a:latin typeface="+mn-lt"/>
                <a:ea typeface="+mn-ea"/>
                <a:cs typeface="+mn-cs"/>
              </a:rPr>
              <a:t>difficultés</a:t>
            </a:r>
            <a:r>
              <a:rPr kumimoji="0" lang="fr-FR" sz="2000" b="0" i="0" u="none" strike="noStrike" kern="1200" cap="none" spc="0" normalizeH="0" baseline="0" noProof="0" dirty="0" smtClean="0">
                <a:ln>
                  <a:noFill/>
                </a:ln>
                <a:solidFill>
                  <a:schemeClr val="tx1"/>
                </a:solidFill>
                <a:effectLst/>
                <a:uLnTx/>
                <a:uFillTx/>
                <a:latin typeface="+mn-lt"/>
                <a:ea typeface="+mn-ea"/>
                <a:cs typeface="+mn-cs"/>
              </a:rPr>
              <a:t> du </a:t>
            </a:r>
            <a:r>
              <a:rPr kumimoji="0" lang="fr-FR" sz="2000" b="1" i="0" u="none" strike="noStrike" kern="1200" cap="none" spc="0" normalizeH="0" baseline="0" noProof="0" dirty="0" smtClean="0">
                <a:ln>
                  <a:noFill/>
                </a:ln>
                <a:solidFill>
                  <a:schemeClr val="tx1"/>
                </a:solidFill>
                <a:effectLst/>
                <a:uLnTx/>
                <a:uFillTx/>
                <a:latin typeface="+mn-lt"/>
                <a:ea typeface="+mn-ea"/>
                <a:cs typeface="+mn-cs"/>
              </a:rPr>
              <a:t>départ des émigrés </a:t>
            </a:r>
            <a:r>
              <a:rPr kumimoji="0" lang="fr-FR" sz="2000" b="0" i="0" u="none" strike="noStrike" kern="1200" cap="none" spc="0" normalizeH="0" baseline="0" noProof="0" dirty="0" smtClean="0">
                <a:ln>
                  <a:noFill/>
                </a:ln>
                <a:solidFill>
                  <a:schemeClr val="tx1"/>
                </a:solidFill>
                <a:effectLst/>
                <a:uLnTx/>
                <a:uFillTx/>
                <a:latin typeface="+mn-lt"/>
                <a:ea typeface="+mn-ea"/>
                <a:cs typeface="+mn-cs"/>
              </a:rPr>
              <a:t>…</a:t>
            </a:r>
          </a:p>
          <a:p>
            <a:pPr marL="514350" marR="0" lvl="0" indent="-514350" defTabSz="914400" rtl="0" eaLnBrk="1" fontAlgn="auto" latinLnBrk="0" hangingPunct="1">
              <a:lnSpc>
                <a:spcPct val="100000"/>
              </a:lnSpc>
              <a:spcBef>
                <a:spcPct val="20000"/>
              </a:spcBef>
              <a:spcAft>
                <a:spcPts val="0"/>
              </a:spcAft>
              <a:buClrTx/>
              <a:buSzTx/>
              <a:buFont typeface="Arial" pitchFamily="34" charset="0"/>
              <a:buAutoNum type="arabicPeriod"/>
              <a:tabLst/>
              <a:defRPr/>
            </a:pPr>
            <a:r>
              <a:rPr lang="fr-FR" sz="2000" dirty="0" smtClean="0">
                <a:solidFill>
                  <a:schemeClr val="tx1"/>
                </a:solidFill>
              </a:rPr>
              <a:t>Leur </a:t>
            </a:r>
            <a:r>
              <a:rPr lang="fr-FR" sz="2000" b="1" dirty="0" smtClean="0">
                <a:solidFill>
                  <a:srgbClr val="669900"/>
                </a:solidFill>
              </a:rPr>
              <a:t>détermination </a:t>
            </a:r>
            <a:r>
              <a:rPr lang="fr-FR" sz="2000" dirty="0" smtClean="0">
                <a:solidFill>
                  <a:schemeClr val="tx1"/>
                </a:solidFill>
              </a:rPr>
              <a:t>et </a:t>
            </a:r>
            <a:r>
              <a:rPr lang="fr-FR" sz="2000" b="1" dirty="0" smtClean="0">
                <a:solidFill>
                  <a:srgbClr val="669900"/>
                </a:solidFill>
              </a:rPr>
              <a:t>leurs motivations</a:t>
            </a:r>
            <a:r>
              <a:rPr lang="fr-FR" sz="2000" dirty="0" smtClean="0">
                <a:solidFill>
                  <a:schemeClr val="tx1"/>
                </a:solidFill>
              </a:rPr>
              <a:t>. </a:t>
            </a:r>
            <a:r>
              <a:rPr lang="fr-FR" sz="2000" b="1" dirty="0" smtClean="0">
                <a:solidFill>
                  <a:srgbClr val="669900"/>
                </a:solidFill>
              </a:rPr>
              <a:t>Le contexte </a:t>
            </a:r>
            <a:r>
              <a:rPr lang="fr-FR" sz="2000" dirty="0" smtClean="0">
                <a:solidFill>
                  <a:schemeClr val="tx1"/>
                </a:solidFill>
              </a:rPr>
              <a:t>du départ.</a:t>
            </a:r>
          </a:p>
          <a:p>
            <a:pPr marL="514350" marR="0" lvl="0" indent="-514350" algn="r" defTabSz="914400" rtl="0" eaLnBrk="1" fontAlgn="auto" latinLnBrk="0" hangingPunct="1">
              <a:lnSpc>
                <a:spcPct val="100000"/>
              </a:lnSpc>
              <a:spcBef>
                <a:spcPct val="20000"/>
              </a:spcBef>
              <a:spcAft>
                <a:spcPts val="0"/>
              </a:spcAft>
              <a:buClrTx/>
              <a:buSzTx/>
              <a:tabLst/>
              <a:defRPr/>
            </a:pPr>
            <a:r>
              <a:rPr kumimoji="0" lang="fr-FR" sz="2000" b="0" i="1" u="none" strike="noStrike" kern="1200" cap="none" spc="0" normalizeH="0" baseline="0" noProof="0" dirty="0" smtClean="0">
                <a:ln>
                  <a:noFill/>
                </a:ln>
                <a:solidFill>
                  <a:schemeClr val="tx1"/>
                </a:solidFill>
                <a:effectLst/>
                <a:uLnTx/>
                <a:uFillTx/>
                <a:latin typeface="+mn-lt"/>
                <a:ea typeface="+mn-ea"/>
                <a:cs typeface="+mn-cs"/>
              </a:rPr>
              <a:t>Aide au commentaire sous chacune des diapositives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1000" fill="hold"/>
                                        <p:tgtEl>
                                          <p:spTgt spid="3">
                                            <p:bg/>
                                          </p:spTgt>
                                        </p:tgtEl>
                                        <p:attrNameLst>
                                          <p:attrName>ppt_x</p:attrName>
                                        </p:attrNameLst>
                                      </p:cBhvr>
                                      <p:tavLst>
                                        <p:tav tm="0">
                                          <p:val>
                                            <p:strVal val="#ppt_x-.2"/>
                                          </p:val>
                                        </p:tav>
                                        <p:tav tm="100000">
                                          <p:val>
                                            <p:strVal val="#ppt_x"/>
                                          </p:val>
                                        </p:tav>
                                      </p:tavLst>
                                    </p:anim>
                                    <p:anim calcmode="lin" valueType="num">
                                      <p:cBhvr>
                                        <p:cTn id="8" dur="1000" fill="hold"/>
                                        <p:tgtEl>
                                          <p:spTgt spid="3">
                                            <p:bg/>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bg/>
                                          </p:spTgt>
                                        </p:tgtEl>
                                      </p:cBhvr>
                                    </p:animEffect>
                                  </p:childTnLst>
                                </p:cTn>
                              </p:par>
                            </p:childTnLst>
                          </p:cTn>
                        </p:par>
                        <p:par>
                          <p:cTn id="10" fill="hold">
                            <p:stCondLst>
                              <p:cond delay="1000"/>
                            </p:stCondLst>
                            <p:childTnLst>
                              <p:par>
                                <p:cTn id="11" presetID="29"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5" dur="1000"/>
                                        <p:tgtEl>
                                          <p:spTgt spid="3">
                                            <p:txEl>
                                              <p:pRg st="0" end="0"/>
                                            </p:txEl>
                                          </p:spTgt>
                                        </p:tgtEl>
                                      </p:cBhvr>
                                    </p:animEffect>
                                  </p:childTnLst>
                                </p:cTn>
                              </p:par>
                            </p:childTnLst>
                          </p:cTn>
                        </p:par>
                        <p:par>
                          <p:cTn id="16" fill="hold">
                            <p:stCondLst>
                              <p:cond delay="2000"/>
                            </p:stCondLst>
                            <p:childTnLst>
                              <p:par>
                                <p:cTn id="17" presetID="29" presetClass="entr" presetSubtype="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9" presetClass="entr" presetSubtype="0" fill="hold" grpId="0" nodeType="clickEffect">
                                  <p:stCondLst>
                                    <p:cond delay="0"/>
                                  </p:stCondLst>
                                  <p:childTnLst>
                                    <p:set>
                                      <p:cBhvr>
                                        <p:cTn id="25" dur="1" fill="hold">
                                          <p:stCondLst>
                                            <p:cond delay="0"/>
                                          </p:stCondLst>
                                        </p:cTn>
                                        <p:tgtEl>
                                          <p:spTgt spid="5">
                                            <p:bg/>
                                          </p:spTgt>
                                        </p:tgtEl>
                                        <p:attrNameLst>
                                          <p:attrName>style.visibility</p:attrName>
                                        </p:attrNameLst>
                                      </p:cBhvr>
                                      <p:to>
                                        <p:strVal val="visible"/>
                                      </p:to>
                                    </p:set>
                                    <p:anim calcmode="lin" valueType="num">
                                      <p:cBhvr>
                                        <p:cTn id="26" dur="1000" fill="hold"/>
                                        <p:tgtEl>
                                          <p:spTgt spid="5">
                                            <p:bg/>
                                          </p:spTgt>
                                        </p:tgtEl>
                                        <p:attrNameLst>
                                          <p:attrName>ppt_x</p:attrName>
                                        </p:attrNameLst>
                                      </p:cBhvr>
                                      <p:tavLst>
                                        <p:tav tm="0">
                                          <p:val>
                                            <p:strVal val="#ppt_x-.2"/>
                                          </p:val>
                                        </p:tav>
                                        <p:tav tm="100000">
                                          <p:val>
                                            <p:strVal val="#ppt_x"/>
                                          </p:val>
                                        </p:tav>
                                      </p:tavLst>
                                    </p:anim>
                                    <p:anim calcmode="lin" valueType="num">
                                      <p:cBhvr>
                                        <p:cTn id="27" dur="1000" fill="hold"/>
                                        <p:tgtEl>
                                          <p:spTgt spid="5">
                                            <p:bg/>
                                          </p:spTgt>
                                        </p:tgtEl>
                                        <p:attrNameLst>
                                          <p:attrName>ppt_y</p:attrName>
                                        </p:attrNameLst>
                                      </p:cBhvr>
                                      <p:tavLst>
                                        <p:tav tm="0">
                                          <p:val>
                                            <p:strVal val="#ppt_y"/>
                                          </p:val>
                                        </p:tav>
                                        <p:tav tm="100000">
                                          <p:val>
                                            <p:strVal val="#ppt_y"/>
                                          </p:val>
                                        </p:tav>
                                      </p:tavLst>
                                    </p:anim>
                                    <p:animEffect transition="in" filter="wipe(right)" prLst="gradientSize: 0.1">
                                      <p:cBhvr>
                                        <p:cTn id="28" dur="1000"/>
                                        <p:tgtEl>
                                          <p:spTgt spid="5">
                                            <p:bg/>
                                          </p:spTgt>
                                        </p:tgtEl>
                                      </p:cBhvr>
                                    </p:animEffect>
                                  </p:childTnLst>
                                </p:cTn>
                              </p:par>
                            </p:childTnLst>
                          </p:cTn>
                        </p:par>
                      </p:childTnLst>
                    </p:cTn>
                  </p:par>
                  <p:par>
                    <p:cTn id="29" fill="hold">
                      <p:stCondLst>
                        <p:cond delay="indefinite"/>
                      </p:stCondLst>
                      <p:childTnLst>
                        <p:par>
                          <p:cTn id="30" fill="hold">
                            <p:stCondLst>
                              <p:cond delay="0"/>
                            </p:stCondLst>
                            <p:childTnLst>
                              <p:par>
                                <p:cTn id="31" presetID="29" presetClass="entr" presetSubtype="0" fill="hold" grpId="0" nodeType="clickEffect">
                                  <p:stCondLst>
                                    <p:cond delay="0"/>
                                  </p:stCondLst>
                                  <p:childTnLst>
                                    <p:set>
                                      <p:cBhvr>
                                        <p:cTn id="32" dur="1" fill="hold">
                                          <p:stCondLst>
                                            <p:cond delay="0"/>
                                          </p:stCondLst>
                                        </p:cTn>
                                        <p:tgtEl>
                                          <p:spTgt spid="5">
                                            <p:txEl>
                                              <p:pRg st="0" end="0"/>
                                            </p:txEl>
                                          </p:spTgt>
                                        </p:tgtEl>
                                        <p:attrNameLst>
                                          <p:attrName>style.visibility</p:attrName>
                                        </p:attrNameLst>
                                      </p:cBhvr>
                                      <p:to>
                                        <p:strVal val="visible"/>
                                      </p:to>
                                    </p:set>
                                    <p:anim calcmode="lin" valueType="num">
                                      <p:cBhvr>
                                        <p:cTn id="33" dur="1000" fill="hold"/>
                                        <p:tgtEl>
                                          <p:spTgt spid="5">
                                            <p:txEl>
                                              <p:pRg st="0" end="0"/>
                                            </p:txEl>
                                          </p:spTgt>
                                        </p:tgtEl>
                                        <p:attrNameLst>
                                          <p:attrName>ppt_x</p:attrName>
                                        </p:attrNameLst>
                                      </p:cBhvr>
                                      <p:tavLst>
                                        <p:tav tm="0">
                                          <p:val>
                                            <p:strVal val="#ppt_x-.2"/>
                                          </p:val>
                                        </p:tav>
                                        <p:tav tm="100000">
                                          <p:val>
                                            <p:strVal val="#ppt_x"/>
                                          </p:val>
                                        </p:tav>
                                      </p:tavLst>
                                    </p:anim>
                                    <p:anim calcmode="lin" valueType="num">
                                      <p:cBhvr>
                                        <p:cTn id="34" dur="1000" fill="hold"/>
                                        <p:tgtEl>
                                          <p:spTgt spid="5">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35" dur="1000"/>
                                        <p:tgtEl>
                                          <p:spTgt spid="5">
                                            <p:txEl>
                                              <p:pRg st="0" end="0"/>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9" presetClass="entr" presetSubtype="0" fill="hold" grpId="0" nodeType="clickEffect">
                                  <p:stCondLst>
                                    <p:cond delay="0"/>
                                  </p:stCondLst>
                                  <p:childTnLst>
                                    <p:set>
                                      <p:cBhvr>
                                        <p:cTn id="39" dur="1" fill="hold">
                                          <p:stCondLst>
                                            <p:cond delay="0"/>
                                          </p:stCondLst>
                                        </p:cTn>
                                        <p:tgtEl>
                                          <p:spTgt spid="5">
                                            <p:txEl>
                                              <p:pRg st="1" end="1"/>
                                            </p:txEl>
                                          </p:spTgt>
                                        </p:tgtEl>
                                        <p:attrNameLst>
                                          <p:attrName>style.visibility</p:attrName>
                                        </p:attrNameLst>
                                      </p:cBhvr>
                                      <p:to>
                                        <p:strVal val="visible"/>
                                      </p:to>
                                    </p:set>
                                    <p:anim calcmode="lin" valueType="num">
                                      <p:cBhvr>
                                        <p:cTn id="40" dur="1000" fill="hold"/>
                                        <p:tgtEl>
                                          <p:spTgt spid="5">
                                            <p:txEl>
                                              <p:pRg st="1" end="1"/>
                                            </p:txEl>
                                          </p:spTgt>
                                        </p:tgtEl>
                                        <p:attrNameLst>
                                          <p:attrName>ppt_x</p:attrName>
                                        </p:attrNameLst>
                                      </p:cBhvr>
                                      <p:tavLst>
                                        <p:tav tm="0">
                                          <p:val>
                                            <p:strVal val="#ppt_x-.2"/>
                                          </p:val>
                                        </p:tav>
                                        <p:tav tm="100000">
                                          <p:val>
                                            <p:strVal val="#ppt_x"/>
                                          </p:val>
                                        </p:tav>
                                      </p:tavLst>
                                    </p:anim>
                                    <p:anim calcmode="lin" valueType="num">
                                      <p:cBhvr>
                                        <p:cTn id="41" dur="1000" fill="hold"/>
                                        <p:tgtEl>
                                          <p:spTgt spid="5">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42" dur="1000"/>
                                        <p:tgtEl>
                                          <p:spTgt spid="5">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9" presetClass="entr" presetSubtype="0" fill="hold" grpId="0" nodeType="clickEffect">
                                  <p:stCondLst>
                                    <p:cond delay="0"/>
                                  </p:stCondLst>
                                  <p:childTnLst>
                                    <p:set>
                                      <p:cBhvr>
                                        <p:cTn id="46" dur="1" fill="hold">
                                          <p:stCondLst>
                                            <p:cond delay="0"/>
                                          </p:stCondLst>
                                        </p:cTn>
                                        <p:tgtEl>
                                          <p:spTgt spid="5">
                                            <p:txEl>
                                              <p:pRg st="2" end="2"/>
                                            </p:txEl>
                                          </p:spTgt>
                                        </p:tgtEl>
                                        <p:attrNameLst>
                                          <p:attrName>style.visibility</p:attrName>
                                        </p:attrNameLst>
                                      </p:cBhvr>
                                      <p:to>
                                        <p:strVal val="visible"/>
                                      </p:to>
                                    </p:set>
                                    <p:anim calcmode="lin" valueType="num">
                                      <p:cBhvr>
                                        <p:cTn id="47" dur="1000" fill="hold"/>
                                        <p:tgtEl>
                                          <p:spTgt spid="5">
                                            <p:txEl>
                                              <p:pRg st="2" end="2"/>
                                            </p:txEl>
                                          </p:spTgt>
                                        </p:tgtEl>
                                        <p:attrNameLst>
                                          <p:attrName>ppt_x</p:attrName>
                                        </p:attrNameLst>
                                      </p:cBhvr>
                                      <p:tavLst>
                                        <p:tav tm="0">
                                          <p:val>
                                            <p:strVal val="#ppt_x-.2"/>
                                          </p:val>
                                        </p:tav>
                                        <p:tav tm="100000">
                                          <p:val>
                                            <p:strVal val="#ppt_x"/>
                                          </p:val>
                                        </p:tav>
                                      </p:tavLst>
                                    </p:anim>
                                    <p:anim calcmode="lin" valueType="num">
                                      <p:cBhvr>
                                        <p:cTn id="48" dur="1000" fill="hold"/>
                                        <p:tgtEl>
                                          <p:spTgt spid="5">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49" dur="1000"/>
                                        <p:tgtEl>
                                          <p:spTgt spid="5">
                                            <p:txEl>
                                              <p:pRg st="2" end="2"/>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9" presetClass="entr" presetSubtype="0" fill="hold" grpId="0" nodeType="clickEffect">
                                  <p:stCondLst>
                                    <p:cond delay="0"/>
                                  </p:stCondLst>
                                  <p:childTnLst>
                                    <p:set>
                                      <p:cBhvr>
                                        <p:cTn id="53" dur="1" fill="hold">
                                          <p:stCondLst>
                                            <p:cond delay="0"/>
                                          </p:stCondLst>
                                        </p:cTn>
                                        <p:tgtEl>
                                          <p:spTgt spid="5">
                                            <p:txEl>
                                              <p:pRg st="3" end="3"/>
                                            </p:txEl>
                                          </p:spTgt>
                                        </p:tgtEl>
                                        <p:attrNameLst>
                                          <p:attrName>style.visibility</p:attrName>
                                        </p:attrNameLst>
                                      </p:cBhvr>
                                      <p:to>
                                        <p:strVal val="visible"/>
                                      </p:to>
                                    </p:set>
                                    <p:anim calcmode="lin" valueType="num">
                                      <p:cBhvr>
                                        <p:cTn id="54" dur="1000" fill="hold"/>
                                        <p:tgtEl>
                                          <p:spTgt spid="5">
                                            <p:txEl>
                                              <p:pRg st="3" end="3"/>
                                            </p:txEl>
                                          </p:spTgt>
                                        </p:tgtEl>
                                        <p:attrNameLst>
                                          <p:attrName>ppt_x</p:attrName>
                                        </p:attrNameLst>
                                      </p:cBhvr>
                                      <p:tavLst>
                                        <p:tav tm="0">
                                          <p:val>
                                            <p:strVal val="#ppt_x-.2"/>
                                          </p:val>
                                        </p:tav>
                                        <p:tav tm="100000">
                                          <p:val>
                                            <p:strVal val="#ppt_x"/>
                                          </p:val>
                                        </p:tav>
                                      </p:tavLst>
                                    </p:anim>
                                    <p:anim calcmode="lin" valueType="num">
                                      <p:cBhvr>
                                        <p:cTn id="55" dur="1000" fill="hold"/>
                                        <p:tgtEl>
                                          <p:spTgt spid="5">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56" dur="1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advAuto="0"/>
      <p:bldP spid="5"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dessin préparatoire à the Last of England.jpeg"/>
          <p:cNvPicPr>
            <a:picLocks noChangeAspect="1"/>
          </p:cNvPicPr>
          <p:nvPr/>
        </p:nvPicPr>
        <p:blipFill>
          <a:blip r:embed="rId3" cstate="print"/>
          <a:stretch>
            <a:fillRect/>
          </a:stretch>
        </p:blipFill>
        <p:spPr>
          <a:xfrm>
            <a:off x="1907704" y="332657"/>
            <a:ext cx="5664670" cy="6192688"/>
          </a:xfrm>
          <a:prstGeom prst="rect">
            <a:avLst/>
          </a:prstGeom>
        </p:spPr>
      </p:pic>
      <p:pic>
        <p:nvPicPr>
          <p:cNvPr id="3" name="Image 2" descr="départs pour l'Australie Ford Madox Brown The Last of England 1855.jpg"/>
          <p:cNvPicPr>
            <a:picLocks noChangeAspect="1"/>
          </p:cNvPicPr>
          <p:nvPr/>
        </p:nvPicPr>
        <p:blipFill>
          <a:blip r:embed="rId4" cstate="print"/>
          <a:stretch>
            <a:fillRect/>
          </a:stretch>
        </p:blipFill>
        <p:spPr>
          <a:xfrm>
            <a:off x="1763688" y="260648"/>
            <a:ext cx="6006153" cy="626469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edge">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 11" descr="départs pour l'Australie Ford Madox Brown The Last of England 1855 noir.jpg"/>
          <p:cNvPicPr>
            <a:picLocks noChangeAspect="1"/>
          </p:cNvPicPr>
          <p:nvPr/>
        </p:nvPicPr>
        <p:blipFill>
          <a:blip r:embed="rId3" cstate="print"/>
          <a:stretch>
            <a:fillRect/>
          </a:stretch>
        </p:blipFill>
        <p:spPr>
          <a:xfrm>
            <a:off x="1284514" y="0"/>
            <a:ext cx="6574971" cy="6857999"/>
          </a:xfrm>
          <a:prstGeom prst="rect">
            <a:avLst/>
          </a:prstGeom>
        </p:spPr>
      </p:pic>
      <p:pic>
        <p:nvPicPr>
          <p:cNvPr id="13" name="Image 12" descr="détail main bébé.jpg"/>
          <p:cNvPicPr>
            <a:picLocks noChangeAspect="1"/>
          </p:cNvPicPr>
          <p:nvPr/>
        </p:nvPicPr>
        <p:blipFill>
          <a:blip r:embed="rId4" cstate="print"/>
          <a:stretch>
            <a:fillRect/>
          </a:stretch>
        </p:blipFill>
        <p:spPr>
          <a:xfrm>
            <a:off x="5220072" y="3212976"/>
            <a:ext cx="2466966" cy="2270483"/>
          </a:xfrm>
          <a:prstGeom prst="rect">
            <a:avLst/>
          </a:prstGeom>
          <a:scene3d>
            <a:camera prst="orthographicFront"/>
            <a:lightRig rig="threePt" dir="t"/>
          </a:scene3d>
          <a:sp3d>
            <a:bevelT/>
            <a:bevelB/>
          </a:sp3d>
        </p:spPr>
      </p:pic>
      <p:pic>
        <p:nvPicPr>
          <p:cNvPr id="14" name="Image 13" descr="détail mains couple_noir.jpg"/>
          <p:cNvPicPr>
            <a:picLocks noChangeAspect="1"/>
          </p:cNvPicPr>
          <p:nvPr/>
        </p:nvPicPr>
        <p:blipFill>
          <a:blip r:embed="rId5" cstate="print"/>
          <a:stretch>
            <a:fillRect/>
          </a:stretch>
        </p:blipFill>
        <p:spPr>
          <a:xfrm>
            <a:off x="539552" y="3933056"/>
            <a:ext cx="4074936" cy="2645422"/>
          </a:xfrm>
          <a:prstGeom prst="rect">
            <a:avLst/>
          </a:prstGeom>
          <a:scene3d>
            <a:camera prst="orthographicFront"/>
            <a:lightRig rig="threePt" dir="t"/>
          </a:scene3d>
          <a:sp3d>
            <a:bevelT/>
          </a:sp3d>
        </p:spPr>
      </p:pic>
      <p:pic>
        <p:nvPicPr>
          <p:cNvPr id="17" name="Image 16" descr="détail visage femme Emma.jpg"/>
          <p:cNvPicPr>
            <a:picLocks noChangeAspect="1"/>
          </p:cNvPicPr>
          <p:nvPr/>
        </p:nvPicPr>
        <p:blipFill>
          <a:blip r:embed="rId6" cstate="print"/>
          <a:stretch>
            <a:fillRect/>
          </a:stretch>
        </p:blipFill>
        <p:spPr>
          <a:xfrm>
            <a:off x="4427984" y="1052736"/>
            <a:ext cx="2173593" cy="2049388"/>
          </a:xfrm>
          <a:prstGeom prst="rect">
            <a:avLst/>
          </a:prstGeom>
          <a:scene3d>
            <a:camera prst="orthographicFront"/>
            <a:lightRig rig="threePt" dir="t"/>
          </a:scene3d>
          <a:sp3d>
            <a:bevelT w="165100" prst="coolSlant"/>
          </a:sp3d>
        </p:spPr>
      </p:pic>
      <p:pic>
        <p:nvPicPr>
          <p:cNvPr id="18" name="Image 17" descr="détail fillette_noir.jpg"/>
          <p:cNvPicPr>
            <a:picLocks noChangeAspect="1"/>
          </p:cNvPicPr>
          <p:nvPr/>
        </p:nvPicPr>
        <p:blipFill>
          <a:blip r:embed="rId7" cstate="print"/>
          <a:stretch>
            <a:fillRect/>
          </a:stretch>
        </p:blipFill>
        <p:spPr>
          <a:xfrm>
            <a:off x="683568" y="1556792"/>
            <a:ext cx="1375056" cy="2185020"/>
          </a:xfrm>
          <a:prstGeom prst="rect">
            <a:avLst/>
          </a:prstGeom>
          <a:scene3d>
            <a:camera prst="orthographicFront"/>
            <a:lightRig rig="threePt" dir="t"/>
          </a:scene3d>
          <a:sp3d>
            <a:bevelT/>
          </a:sp3d>
        </p:spPr>
      </p:pic>
      <p:sp>
        <p:nvSpPr>
          <p:cNvPr id="8" name="Sous-titre 2"/>
          <p:cNvSpPr txBox="1">
            <a:spLocks/>
          </p:cNvSpPr>
          <p:nvPr/>
        </p:nvSpPr>
        <p:spPr>
          <a:xfrm>
            <a:off x="251520" y="188640"/>
            <a:ext cx="1080120" cy="360040"/>
          </a:xfrm>
          <a:prstGeom prst="rect">
            <a:avLst/>
          </a:prstGeom>
          <a:scene3d>
            <a:camera prst="orthographicFront"/>
            <a:lightRig rig="threePt" dir="t"/>
          </a:scene3d>
          <a:sp3d>
            <a:bevelT/>
          </a:sp3d>
        </p:spPr>
        <p:style>
          <a:lnRef idx="1">
            <a:schemeClr val="accent3"/>
          </a:lnRef>
          <a:fillRef idx="2">
            <a:schemeClr val="accent3"/>
          </a:fillRef>
          <a:effectRef idx="1">
            <a:schemeClr val="accent3"/>
          </a:effectRef>
          <a:fontRef idx="minor">
            <a:schemeClr val="dk1"/>
          </a:fontRef>
        </p:style>
        <p:txBody>
          <a:bodyPr>
            <a:normAutofit fontScale="85000" lnSpcReduction="10000"/>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fr-FR" sz="2000" b="1" u="none" strike="noStrike" kern="1200" cap="none" spc="0" normalizeH="0" baseline="0" noProof="0" dirty="0" smtClean="0">
                <a:ln>
                  <a:noFill/>
                </a:ln>
                <a:solidFill>
                  <a:schemeClr val="accent3">
                    <a:lumMod val="75000"/>
                  </a:schemeClr>
                </a:solidFill>
                <a:effectLst/>
                <a:uLnTx/>
                <a:uFillTx/>
                <a:latin typeface="+mn-lt"/>
                <a:ea typeface="+mn-ea"/>
                <a:cs typeface="+mn-cs"/>
              </a:rPr>
              <a:t>Le couple</a:t>
            </a:r>
            <a:endParaRPr kumimoji="0" lang="fr-FR" sz="2000" b="1" u="none" strike="noStrike" kern="1200" cap="none" spc="0" normalizeH="0" baseline="0" noProof="0" dirty="0">
              <a:ln>
                <a:noFill/>
              </a:ln>
              <a:solidFill>
                <a:schemeClr val="accent3">
                  <a:lumMod val="75000"/>
                </a:schemeClr>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1000" fill="hold"/>
                                        <p:tgtEl>
                                          <p:spTgt spid="14"/>
                                        </p:tgtEl>
                                        <p:attrNameLst>
                                          <p:attrName>ppt_w</p:attrName>
                                        </p:attrNameLst>
                                      </p:cBhvr>
                                      <p:tavLst>
                                        <p:tav tm="0">
                                          <p:val>
                                            <p:fltVal val="0"/>
                                          </p:val>
                                        </p:tav>
                                        <p:tav tm="100000">
                                          <p:val>
                                            <p:strVal val="#ppt_w"/>
                                          </p:val>
                                        </p:tav>
                                      </p:tavLst>
                                    </p:anim>
                                    <p:anim calcmode="lin" valueType="num">
                                      <p:cBhvr>
                                        <p:cTn id="8" dur="1000" fill="hold"/>
                                        <p:tgtEl>
                                          <p:spTgt spid="1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p:cTn id="13" dur="1000" fill="hold"/>
                                        <p:tgtEl>
                                          <p:spTgt spid="13"/>
                                        </p:tgtEl>
                                        <p:attrNameLst>
                                          <p:attrName>ppt_w</p:attrName>
                                        </p:attrNameLst>
                                      </p:cBhvr>
                                      <p:tavLst>
                                        <p:tav tm="0">
                                          <p:val>
                                            <p:fltVal val="0"/>
                                          </p:val>
                                        </p:tav>
                                        <p:tav tm="100000">
                                          <p:val>
                                            <p:strVal val="#ppt_w"/>
                                          </p:val>
                                        </p:tav>
                                      </p:tavLst>
                                    </p:anim>
                                    <p:anim calcmode="lin" valueType="num">
                                      <p:cBhvr>
                                        <p:cTn id="14" dur="1000" fill="hold"/>
                                        <p:tgtEl>
                                          <p:spTgt spid="13"/>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p:cTn id="19" dur="1000" fill="hold"/>
                                        <p:tgtEl>
                                          <p:spTgt spid="18"/>
                                        </p:tgtEl>
                                        <p:attrNameLst>
                                          <p:attrName>ppt_w</p:attrName>
                                        </p:attrNameLst>
                                      </p:cBhvr>
                                      <p:tavLst>
                                        <p:tav tm="0">
                                          <p:val>
                                            <p:fltVal val="0"/>
                                          </p:val>
                                        </p:tav>
                                        <p:tav tm="100000">
                                          <p:val>
                                            <p:strVal val="#ppt_w"/>
                                          </p:val>
                                        </p:tav>
                                      </p:tavLst>
                                    </p:anim>
                                    <p:anim calcmode="lin" valueType="num">
                                      <p:cBhvr>
                                        <p:cTn id="20" dur="1000" fill="hold"/>
                                        <p:tgtEl>
                                          <p:spTgt spid="18"/>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nodeType="click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p:cTn id="25" dur="1000" fill="hold"/>
                                        <p:tgtEl>
                                          <p:spTgt spid="17"/>
                                        </p:tgtEl>
                                        <p:attrNameLst>
                                          <p:attrName>ppt_w</p:attrName>
                                        </p:attrNameLst>
                                      </p:cBhvr>
                                      <p:tavLst>
                                        <p:tav tm="0">
                                          <p:val>
                                            <p:fltVal val="0"/>
                                          </p:val>
                                        </p:tav>
                                        <p:tav tm="100000">
                                          <p:val>
                                            <p:strVal val="#ppt_w"/>
                                          </p:val>
                                        </p:tav>
                                      </p:tavLst>
                                    </p:anim>
                                    <p:anim calcmode="lin" valueType="num">
                                      <p:cBhvr>
                                        <p:cTn id="26" dur="1000" fill="hold"/>
                                        <p:tgtEl>
                                          <p:spTgt spid="1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départs pour l'Australie Ford Madox Brown The Last of England 1855 noir.jpg"/>
          <p:cNvPicPr>
            <a:picLocks noChangeAspect="1"/>
          </p:cNvPicPr>
          <p:nvPr/>
        </p:nvPicPr>
        <p:blipFill>
          <a:blip r:embed="rId3" cstate="print"/>
          <a:stretch>
            <a:fillRect/>
          </a:stretch>
        </p:blipFill>
        <p:spPr>
          <a:xfrm>
            <a:off x="1284513" y="0"/>
            <a:ext cx="6574972" cy="6858000"/>
          </a:xfrm>
          <a:prstGeom prst="rect">
            <a:avLst/>
          </a:prstGeom>
        </p:spPr>
      </p:pic>
      <p:pic>
        <p:nvPicPr>
          <p:cNvPr id="3" name="Image 2" descr="détails_choux.jpg"/>
          <p:cNvPicPr>
            <a:picLocks noChangeAspect="1"/>
          </p:cNvPicPr>
          <p:nvPr/>
        </p:nvPicPr>
        <p:blipFill>
          <a:blip r:embed="rId4" cstate="print"/>
          <a:stretch>
            <a:fillRect/>
          </a:stretch>
        </p:blipFill>
        <p:spPr>
          <a:xfrm>
            <a:off x="3419872" y="4562308"/>
            <a:ext cx="4608512" cy="1937670"/>
          </a:xfrm>
          <a:prstGeom prst="rect">
            <a:avLst/>
          </a:prstGeom>
          <a:scene3d>
            <a:camera prst="orthographicFront"/>
            <a:lightRig rig="threePt" dir="t"/>
          </a:scene3d>
          <a:sp3d>
            <a:bevelT/>
          </a:sp3d>
        </p:spPr>
      </p:pic>
      <p:pic>
        <p:nvPicPr>
          <p:cNvPr id="4" name="Image 3" descr="détail arrière-plan.jpg"/>
          <p:cNvPicPr>
            <a:picLocks noChangeAspect="1"/>
          </p:cNvPicPr>
          <p:nvPr/>
        </p:nvPicPr>
        <p:blipFill>
          <a:blip r:embed="rId5" cstate="print"/>
          <a:stretch>
            <a:fillRect/>
          </a:stretch>
        </p:blipFill>
        <p:spPr>
          <a:xfrm>
            <a:off x="1043608" y="188640"/>
            <a:ext cx="2079104" cy="2217711"/>
          </a:xfrm>
          <a:prstGeom prst="rect">
            <a:avLst/>
          </a:prstGeom>
          <a:scene3d>
            <a:camera prst="orthographicFront"/>
            <a:lightRig rig="threePt" dir="t"/>
          </a:scene3d>
          <a:sp3d>
            <a:bevelT/>
          </a:sp3d>
        </p:spPr>
      </p:pic>
      <p:pic>
        <p:nvPicPr>
          <p:cNvPr id="5" name="Image 4" descr="détail falaises Douvres_noir.jpg"/>
          <p:cNvPicPr>
            <a:picLocks noChangeAspect="1"/>
          </p:cNvPicPr>
          <p:nvPr/>
        </p:nvPicPr>
        <p:blipFill>
          <a:blip r:embed="rId6" cstate="print"/>
          <a:stretch>
            <a:fillRect/>
          </a:stretch>
        </p:blipFill>
        <p:spPr>
          <a:xfrm>
            <a:off x="5508104" y="260648"/>
            <a:ext cx="2635240" cy="1008112"/>
          </a:xfrm>
          <a:prstGeom prst="rect">
            <a:avLst/>
          </a:prstGeom>
          <a:scene3d>
            <a:camera prst="orthographicFront"/>
            <a:lightRig rig="threePt" dir="t"/>
          </a:scene3d>
          <a:sp3d>
            <a:bevelT/>
          </a:sp3d>
        </p:spPr>
      </p:pic>
      <p:sp>
        <p:nvSpPr>
          <p:cNvPr id="6" name="Sous-titre 2"/>
          <p:cNvSpPr txBox="1">
            <a:spLocks/>
          </p:cNvSpPr>
          <p:nvPr/>
        </p:nvSpPr>
        <p:spPr>
          <a:xfrm>
            <a:off x="251520" y="6165304"/>
            <a:ext cx="2088232" cy="432048"/>
          </a:xfrm>
          <a:prstGeom prst="rect">
            <a:avLst/>
          </a:prstGeom>
          <a:scene3d>
            <a:camera prst="orthographicFront"/>
            <a:lightRig rig="threePt" dir="t"/>
          </a:scene3d>
          <a:sp3d>
            <a:bevelT/>
          </a:sp3d>
        </p:spPr>
        <p:style>
          <a:lnRef idx="1">
            <a:schemeClr val="accent3"/>
          </a:lnRef>
          <a:fillRef idx="2">
            <a:schemeClr val="accent3"/>
          </a:fillRef>
          <a:effectRef idx="1">
            <a:schemeClr val="accent3"/>
          </a:effectRef>
          <a:fontRef idx="minor">
            <a:schemeClr val="dk1"/>
          </a:fontRef>
        </p:style>
        <p:txBody>
          <a:bodyPr>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fr-FR" sz="2000" b="1" u="none" strike="noStrike" kern="1200" cap="none" spc="0" normalizeH="0" baseline="0" noProof="0" dirty="0" smtClean="0">
                <a:ln>
                  <a:noFill/>
                </a:ln>
                <a:solidFill>
                  <a:schemeClr val="accent3">
                    <a:lumMod val="75000"/>
                  </a:schemeClr>
                </a:solidFill>
                <a:effectLst/>
                <a:uLnTx/>
                <a:uFillTx/>
                <a:latin typeface="+mn-lt"/>
                <a:ea typeface="+mn-ea"/>
                <a:cs typeface="+mn-cs"/>
              </a:rPr>
              <a:t>Autour du couple</a:t>
            </a:r>
            <a:endParaRPr kumimoji="0" lang="fr-FR" sz="2000" b="1" u="none" strike="noStrike" kern="1200" cap="none" spc="0" normalizeH="0" baseline="0" noProof="0" dirty="0">
              <a:ln>
                <a:noFill/>
              </a:ln>
              <a:solidFill>
                <a:schemeClr val="accent3">
                  <a:lumMod val="75000"/>
                </a:schemeClr>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1000" fill="hold"/>
                                        <p:tgtEl>
                                          <p:spTgt spid="5"/>
                                        </p:tgtEl>
                                        <p:attrNameLst>
                                          <p:attrName>ppt_w</p:attrName>
                                        </p:attrNameLst>
                                      </p:cBhvr>
                                      <p:tavLst>
                                        <p:tav tm="0">
                                          <p:val>
                                            <p:fltVal val="0"/>
                                          </p:val>
                                        </p:tav>
                                        <p:tav tm="100000">
                                          <p:val>
                                            <p:strVal val="#ppt_w"/>
                                          </p:val>
                                        </p:tav>
                                      </p:tavLst>
                                    </p:anim>
                                    <p:anim calcmode="lin" valueType="num">
                                      <p:cBhvr>
                                        <p:cTn id="20" dur="10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60648"/>
            <a:ext cx="1800200" cy="432048"/>
          </a:xfrm>
          <a:solidFill>
            <a:schemeClr val="bg1"/>
          </a:solidFill>
        </p:spPr>
        <p:txBody>
          <a:bodyPr>
            <a:normAutofit/>
          </a:bodyPr>
          <a:lstStyle/>
          <a:p>
            <a:pPr algn="l"/>
            <a:r>
              <a:rPr lang="fr-FR" sz="2000" b="1" dirty="0" smtClean="0">
                <a:solidFill>
                  <a:srgbClr val="669900"/>
                </a:solidFill>
              </a:rPr>
              <a:t>Difficultés</a:t>
            </a:r>
            <a:endParaRPr lang="fr-FR" sz="2000" b="1" dirty="0">
              <a:solidFill>
                <a:srgbClr val="669900"/>
              </a:solidFill>
            </a:endParaRPr>
          </a:p>
        </p:txBody>
      </p:sp>
      <p:sp>
        <p:nvSpPr>
          <p:cNvPr id="3" name="Espace réservé du contenu 2"/>
          <p:cNvSpPr>
            <a:spLocks noGrp="1"/>
          </p:cNvSpPr>
          <p:nvPr>
            <p:ph idx="1"/>
          </p:nvPr>
        </p:nvSpPr>
        <p:spPr>
          <a:xfrm>
            <a:off x="467544" y="764704"/>
            <a:ext cx="8229600" cy="1656184"/>
          </a:xfrm>
          <a:solidFill>
            <a:schemeClr val="bg1"/>
          </a:solidFill>
        </p:spPr>
        <p:txBody>
          <a:bodyPr>
            <a:normAutofit fontScale="92500" lnSpcReduction="10000"/>
          </a:bodyPr>
          <a:lstStyle/>
          <a:p>
            <a:r>
              <a:rPr lang="fr-FR" sz="1800" dirty="0" smtClean="0"/>
              <a:t>Sur un navire à même le pont, par gros temps…</a:t>
            </a:r>
          </a:p>
          <a:p>
            <a:r>
              <a:rPr lang="fr-FR" sz="1800" i="1" dirty="0" smtClean="0"/>
              <a:t>Pourtant cette famille semble disposer d’un bon niveau de vie comme l’atteste la toilette de la femme et la qualité du manteau de l’homme.</a:t>
            </a:r>
          </a:p>
          <a:p>
            <a:r>
              <a:rPr lang="fr-FR" sz="1800" dirty="0" smtClean="0"/>
              <a:t>La femme retient ses larmes (yeux mouillés) et garde les yeux dans le vague, s’interrogeant sur l’avenir et pensant à ce qu’elle quitte : parents, amis, pays…</a:t>
            </a:r>
          </a:p>
          <a:p>
            <a:r>
              <a:rPr lang="fr-FR" sz="1800" dirty="0" smtClean="0"/>
              <a:t>Voyage inconfortable, très long et risqué.</a:t>
            </a:r>
            <a:endParaRPr lang="fr-FR" sz="1800" dirty="0"/>
          </a:p>
        </p:txBody>
      </p:sp>
      <p:sp>
        <p:nvSpPr>
          <p:cNvPr id="4" name="Titre 1"/>
          <p:cNvSpPr txBox="1">
            <a:spLocks/>
          </p:cNvSpPr>
          <p:nvPr/>
        </p:nvSpPr>
        <p:spPr>
          <a:xfrm>
            <a:off x="467544" y="2636912"/>
            <a:ext cx="1800200" cy="432048"/>
          </a:xfrm>
          <a:prstGeom prst="rect">
            <a:avLst/>
          </a:prstGeom>
          <a:solidFill>
            <a:schemeClr val="bg1"/>
          </a:solidFill>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fr-FR" sz="2000" b="1" i="0" u="none" strike="noStrike" kern="1200" cap="none" spc="0" normalizeH="0" baseline="0" noProof="0" dirty="0" smtClean="0">
                <a:ln>
                  <a:noFill/>
                </a:ln>
                <a:solidFill>
                  <a:srgbClr val="669900"/>
                </a:solidFill>
                <a:effectLst/>
                <a:uLnTx/>
                <a:uFillTx/>
                <a:latin typeface="+mj-lt"/>
                <a:ea typeface="+mj-ea"/>
                <a:cs typeface="+mj-cs"/>
              </a:rPr>
              <a:t>Détermination</a:t>
            </a:r>
          </a:p>
        </p:txBody>
      </p:sp>
      <p:sp>
        <p:nvSpPr>
          <p:cNvPr id="5" name="Espace réservé du contenu 2"/>
          <p:cNvSpPr txBox="1">
            <a:spLocks/>
          </p:cNvSpPr>
          <p:nvPr/>
        </p:nvSpPr>
        <p:spPr>
          <a:xfrm>
            <a:off x="467544" y="3140968"/>
            <a:ext cx="8229600" cy="1080120"/>
          </a:xfrm>
          <a:prstGeom prst="rect">
            <a:avLst/>
          </a:prstGeom>
          <a:solidFill>
            <a:schemeClr val="bg1"/>
          </a:solidFill>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FR" sz="1800" b="0" i="0" u="none" strike="noStrike" kern="1200" cap="none" spc="0" normalizeH="0" baseline="0" noProof="0" dirty="0" smtClean="0">
                <a:ln>
                  <a:noFill/>
                </a:ln>
                <a:solidFill>
                  <a:schemeClr val="tx1"/>
                </a:solidFill>
                <a:effectLst/>
                <a:uLnTx/>
                <a:uFillTx/>
                <a:latin typeface="+mn-lt"/>
                <a:ea typeface="+mn-ea"/>
                <a:cs typeface="+mn-cs"/>
              </a:rPr>
              <a:t>Prise de risques</a:t>
            </a:r>
            <a:r>
              <a:rPr kumimoji="0" lang="fr-FR" sz="1800" b="0" i="0" u="none" strike="noStrike" kern="1200" cap="none" spc="0" normalizeH="0" noProof="0" dirty="0" smtClean="0">
                <a:ln>
                  <a:noFill/>
                </a:ln>
                <a:solidFill>
                  <a:schemeClr val="tx1"/>
                </a:solidFill>
                <a:effectLst/>
                <a:uLnTx/>
                <a:uFillTx/>
                <a:latin typeface="+mn-lt"/>
                <a:ea typeface="+mn-ea"/>
                <a:cs typeface="+mn-cs"/>
              </a:rPr>
              <a:t> assumée avec toute la famille (fillette et bébé)</a:t>
            </a:r>
            <a:r>
              <a:rPr kumimoji="0" lang="fr-FR" sz="1800" b="0" i="0" u="none" strike="noStrike" kern="1200" cap="none" spc="0" normalizeH="0" baseline="0" noProof="0" dirty="0" smtClean="0">
                <a:ln>
                  <a:noFill/>
                </a:ln>
                <a:solidFill>
                  <a:schemeClr val="tx1"/>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FR" sz="1800" b="0" i="0" u="none" strike="noStrike" kern="1200" cap="none" spc="0" normalizeH="0" baseline="0" noProof="0" dirty="0" smtClean="0">
                <a:ln>
                  <a:noFill/>
                </a:ln>
                <a:solidFill>
                  <a:schemeClr val="tx1"/>
                </a:solidFill>
                <a:effectLst/>
                <a:uLnTx/>
                <a:uFillTx/>
                <a:latin typeface="+mn-lt"/>
                <a:ea typeface="+mn-ea"/>
                <a:cs typeface="+mn-cs"/>
              </a:rPr>
              <a:t>L’homme : regard  assez dur et déterminé, mais aussi empreint de douleur. Moue décidée.</a:t>
            </a:r>
          </a:p>
        </p:txBody>
      </p:sp>
      <p:sp>
        <p:nvSpPr>
          <p:cNvPr id="6" name="Titre 1"/>
          <p:cNvSpPr txBox="1">
            <a:spLocks/>
          </p:cNvSpPr>
          <p:nvPr/>
        </p:nvSpPr>
        <p:spPr>
          <a:xfrm>
            <a:off x="467544" y="4437112"/>
            <a:ext cx="4824536" cy="432048"/>
          </a:xfrm>
          <a:prstGeom prst="rect">
            <a:avLst/>
          </a:prstGeom>
          <a:solidFill>
            <a:schemeClr val="bg1"/>
          </a:solidFill>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fr-FR" sz="2000" b="1" i="0" u="none" strike="noStrike" kern="1200" cap="none" spc="0" normalizeH="0" baseline="0" noProof="0" dirty="0" smtClean="0">
                <a:ln>
                  <a:noFill/>
                </a:ln>
                <a:solidFill>
                  <a:srgbClr val="669900"/>
                </a:solidFill>
                <a:effectLst/>
                <a:uLnTx/>
                <a:uFillTx/>
                <a:latin typeface="+mj-lt"/>
                <a:ea typeface="+mj-ea"/>
                <a:cs typeface="+mj-cs"/>
              </a:rPr>
              <a:t>Quelles pouvaient</a:t>
            </a:r>
            <a:r>
              <a:rPr kumimoji="0" lang="fr-FR" sz="2000" b="1" i="0" u="none" strike="noStrike" kern="1200" cap="none" spc="0" normalizeH="0" noProof="0" dirty="0" smtClean="0">
                <a:ln>
                  <a:noFill/>
                </a:ln>
                <a:solidFill>
                  <a:srgbClr val="669900"/>
                </a:solidFill>
                <a:effectLst/>
                <a:uLnTx/>
                <a:uFillTx/>
                <a:latin typeface="+mj-lt"/>
                <a:ea typeface="+mj-ea"/>
                <a:cs typeface="+mj-cs"/>
              </a:rPr>
              <a:t> être leurs motivations?</a:t>
            </a:r>
            <a:endParaRPr kumimoji="0" lang="fr-FR" sz="2000" b="1" i="0" u="none" strike="noStrike" kern="1200" cap="none" spc="0" normalizeH="0" baseline="0" noProof="0" dirty="0" smtClean="0">
              <a:ln>
                <a:noFill/>
              </a:ln>
              <a:solidFill>
                <a:srgbClr val="669900"/>
              </a:solidFill>
              <a:effectLst/>
              <a:uLnTx/>
              <a:uFillTx/>
              <a:latin typeface="+mj-lt"/>
              <a:ea typeface="+mj-ea"/>
              <a:cs typeface="+mj-cs"/>
            </a:endParaRPr>
          </a:p>
        </p:txBody>
      </p:sp>
      <p:sp>
        <p:nvSpPr>
          <p:cNvPr id="7" name="Espace réservé du contenu 2"/>
          <p:cNvSpPr txBox="1">
            <a:spLocks/>
          </p:cNvSpPr>
          <p:nvPr/>
        </p:nvSpPr>
        <p:spPr>
          <a:xfrm>
            <a:off x="467544" y="4941168"/>
            <a:ext cx="8229600" cy="1656184"/>
          </a:xfrm>
          <a:prstGeom prst="rect">
            <a:avLst/>
          </a:prstGeom>
          <a:solidFill>
            <a:schemeClr val="bg1"/>
          </a:solidFill>
        </p:spPr>
        <p:txBody>
          <a:bodyPr vert="horz" lIns="91440" tIns="45720" rIns="91440" bIns="45720" rtlCol="0">
            <a:normAutofit fontScale="92500"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FR" sz="1800" b="0" i="0" u="none" strike="noStrike" kern="1200" cap="none" spc="0" normalizeH="0" baseline="0" noProof="0" dirty="0" smtClean="0">
                <a:ln>
                  <a:noFill/>
                </a:ln>
                <a:solidFill>
                  <a:schemeClr val="tx1"/>
                </a:solidFill>
                <a:effectLst/>
                <a:uLnTx/>
                <a:uFillTx/>
                <a:latin typeface="+mn-lt"/>
                <a:ea typeface="+mn-ea"/>
                <a:cs typeface="+mn-cs"/>
              </a:rPr>
              <a:t>Dans ce cas particulier, Brown avait été inspiré</a:t>
            </a:r>
            <a:r>
              <a:rPr kumimoji="0" lang="fr-FR" sz="1800" b="0" i="0" u="none" strike="noStrike" kern="1200" cap="none" spc="0" normalizeH="0" noProof="0" dirty="0" smtClean="0">
                <a:ln>
                  <a:noFill/>
                </a:ln>
                <a:solidFill>
                  <a:schemeClr val="tx1"/>
                </a:solidFill>
                <a:effectLst/>
                <a:uLnTx/>
                <a:uFillTx/>
                <a:latin typeface="+mn-lt"/>
                <a:ea typeface="+mn-ea"/>
                <a:cs typeface="+mn-cs"/>
              </a:rPr>
              <a:t> par le départ d’un ami proche pour l’Australie, Thomas </a:t>
            </a:r>
            <a:r>
              <a:rPr kumimoji="0" lang="fr-FR" sz="1800" b="0" i="0" u="none" strike="noStrike" kern="1200" cap="none" spc="0" normalizeH="0" noProof="0" dirty="0" err="1" smtClean="0">
                <a:ln>
                  <a:noFill/>
                </a:ln>
                <a:solidFill>
                  <a:schemeClr val="tx1"/>
                </a:solidFill>
                <a:effectLst/>
                <a:uLnTx/>
                <a:uFillTx/>
                <a:latin typeface="+mn-lt"/>
                <a:ea typeface="+mn-ea"/>
                <a:cs typeface="+mn-cs"/>
              </a:rPr>
              <a:t>Woolner</a:t>
            </a:r>
            <a:r>
              <a:rPr kumimoji="0" lang="fr-FR" sz="1800" b="0" i="0" u="none" strike="noStrike" kern="1200" cap="none" spc="0" normalizeH="0" noProof="0" dirty="0" smtClean="0">
                <a:ln>
                  <a:noFill/>
                </a:ln>
                <a:solidFill>
                  <a:schemeClr val="tx1"/>
                </a:solidFill>
                <a:effectLst/>
                <a:uLnTx/>
                <a:uFillTx/>
                <a:latin typeface="+mn-lt"/>
                <a:ea typeface="+mn-ea"/>
                <a:cs typeface="+mn-cs"/>
              </a:rPr>
              <a:t>, peintre et sculpteur </a:t>
            </a:r>
            <a:r>
              <a:rPr kumimoji="0" lang="fr-FR" sz="1800" b="0" i="0" u="none" strike="noStrike" kern="1200" cap="none" spc="0" normalizeH="0" noProof="0" dirty="0" err="1" smtClean="0">
                <a:ln>
                  <a:noFill/>
                </a:ln>
                <a:solidFill>
                  <a:schemeClr val="tx1"/>
                </a:solidFill>
                <a:effectLst/>
                <a:uLnTx/>
                <a:uFillTx/>
                <a:latin typeface="+mn-lt"/>
                <a:ea typeface="+mn-ea"/>
                <a:cs typeface="+mn-cs"/>
              </a:rPr>
              <a:t>préraphaelite</a:t>
            </a:r>
            <a:r>
              <a:rPr kumimoji="0" lang="fr-FR" sz="1800" b="0" i="0" u="none" strike="noStrike" kern="1200" cap="none" spc="0" normalizeH="0" noProof="0" dirty="0" smtClean="0">
                <a:ln>
                  <a:noFill/>
                </a:ln>
                <a:solidFill>
                  <a:schemeClr val="tx1"/>
                </a:solidFill>
                <a:effectLst/>
                <a:uLnTx/>
                <a:uFillTx/>
                <a:latin typeface="+mn-lt"/>
                <a:ea typeface="+mn-ea"/>
                <a:cs typeface="+mn-cs"/>
              </a:rPr>
              <a:t>, qui comptait y faire fortune (chercheur d’or)</a:t>
            </a:r>
            <a:r>
              <a:rPr lang="fr-FR" dirty="0" smtClean="0"/>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fr-FR" dirty="0" smtClean="0"/>
              <a:t>Attractivité des pays neufs.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fr-FR" dirty="0" smtClean="0"/>
              <a:t>Volonté d’améliorer sa condition.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fr-FR" dirty="0" smtClean="0"/>
              <a:t>Recherche de libertés.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fr-FR" sz="18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left)">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left)">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left)">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left)">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wipe(left)">
                                      <p:cBhvr>
                                        <p:cTn id="32" dur="500"/>
                                        <p:tgtEl>
                                          <p:spTgt spid="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5">
                                            <p:bg/>
                                          </p:spTgt>
                                        </p:tgtEl>
                                        <p:attrNameLst>
                                          <p:attrName>style.visibility</p:attrName>
                                        </p:attrNameLst>
                                      </p:cBhvr>
                                      <p:to>
                                        <p:strVal val="visible"/>
                                      </p:to>
                                    </p:set>
                                    <p:animEffect transition="in" filter="wipe(left)">
                                      <p:cBhvr>
                                        <p:cTn id="37" dur="500"/>
                                        <p:tgtEl>
                                          <p:spTgt spid="5">
                                            <p:bg/>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5">
                                            <p:txEl>
                                              <p:pRg st="0" end="0"/>
                                            </p:txEl>
                                          </p:spTgt>
                                        </p:tgtEl>
                                        <p:attrNameLst>
                                          <p:attrName>style.visibility</p:attrName>
                                        </p:attrNameLst>
                                      </p:cBhvr>
                                      <p:to>
                                        <p:strVal val="visible"/>
                                      </p:to>
                                    </p:set>
                                    <p:animEffect transition="in" filter="wipe(left)">
                                      <p:cBhvr>
                                        <p:cTn id="42" dur="500"/>
                                        <p:tgtEl>
                                          <p:spTgt spid="5">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5">
                                            <p:txEl>
                                              <p:pRg st="1" end="1"/>
                                            </p:txEl>
                                          </p:spTgt>
                                        </p:tgtEl>
                                        <p:attrNameLst>
                                          <p:attrName>style.visibility</p:attrName>
                                        </p:attrNameLst>
                                      </p:cBhvr>
                                      <p:to>
                                        <p:strVal val="visible"/>
                                      </p:to>
                                    </p:set>
                                    <p:animEffect transition="in" filter="wipe(left)">
                                      <p:cBhvr>
                                        <p:cTn id="47" dur="500"/>
                                        <p:tgtEl>
                                          <p:spTgt spid="5">
                                            <p:txEl>
                                              <p:pRg st="1" end="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6"/>
                                        </p:tgtEl>
                                        <p:attrNameLst>
                                          <p:attrName>style.visibility</p:attrName>
                                        </p:attrNameLst>
                                      </p:cBhvr>
                                      <p:to>
                                        <p:strVal val="visible"/>
                                      </p:to>
                                    </p:set>
                                    <p:animEffect transition="in" filter="wipe(left)">
                                      <p:cBhvr>
                                        <p:cTn id="52" dur="500"/>
                                        <p:tgtEl>
                                          <p:spTgt spid="6"/>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7">
                                            <p:bg/>
                                          </p:spTgt>
                                        </p:tgtEl>
                                        <p:attrNameLst>
                                          <p:attrName>style.visibility</p:attrName>
                                        </p:attrNameLst>
                                      </p:cBhvr>
                                      <p:to>
                                        <p:strVal val="visible"/>
                                      </p:to>
                                    </p:set>
                                    <p:animEffect transition="in" filter="wipe(left)">
                                      <p:cBhvr>
                                        <p:cTn id="57" dur="500"/>
                                        <p:tgtEl>
                                          <p:spTgt spid="7">
                                            <p:bg/>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7">
                                            <p:txEl>
                                              <p:pRg st="0" end="0"/>
                                            </p:txEl>
                                          </p:spTgt>
                                        </p:tgtEl>
                                        <p:attrNameLst>
                                          <p:attrName>style.visibility</p:attrName>
                                        </p:attrNameLst>
                                      </p:cBhvr>
                                      <p:to>
                                        <p:strVal val="visible"/>
                                      </p:to>
                                    </p:set>
                                    <p:animEffect transition="in" filter="wipe(left)">
                                      <p:cBhvr>
                                        <p:cTn id="62" dur="500"/>
                                        <p:tgtEl>
                                          <p:spTgt spid="7">
                                            <p:txEl>
                                              <p:pRg st="0" end="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7">
                                            <p:txEl>
                                              <p:pRg st="1" end="1"/>
                                            </p:txEl>
                                          </p:spTgt>
                                        </p:tgtEl>
                                        <p:attrNameLst>
                                          <p:attrName>style.visibility</p:attrName>
                                        </p:attrNameLst>
                                      </p:cBhvr>
                                      <p:to>
                                        <p:strVal val="visible"/>
                                      </p:to>
                                    </p:set>
                                    <p:animEffect transition="in" filter="wipe(left)">
                                      <p:cBhvr>
                                        <p:cTn id="67" dur="500"/>
                                        <p:tgtEl>
                                          <p:spTgt spid="7">
                                            <p:txEl>
                                              <p:pRg st="1" end="1"/>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7">
                                            <p:txEl>
                                              <p:pRg st="2" end="2"/>
                                            </p:txEl>
                                          </p:spTgt>
                                        </p:tgtEl>
                                        <p:attrNameLst>
                                          <p:attrName>style.visibility</p:attrName>
                                        </p:attrNameLst>
                                      </p:cBhvr>
                                      <p:to>
                                        <p:strVal val="visible"/>
                                      </p:to>
                                    </p:set>
                                    <p:animEffect transition="in" filter="wipe(left)">
                                      <p:cBhvr>
                                        <p:cTn id="72" dur="500"/>
                                        <p:tgtEl>
                                          <p:spTgt spid="7">
                                            <p:txEl>
                                              <p:pRg st="2" end="2"/>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grpId="0" nodeType="clickEffect">
                                  <p:stCondLst>
                                    <p:cond delay="0"/>
                                  </p:stCondLst>
                                  <p:childTnLst>
                                    <p:set>
                                      <p:cBhvr>
                                        <p:cTn id="76" dur="1" fill="hold">
                                          <p:stCondLst>
                                            <p:cond delay="0"/>
                                          </p:stCondLst>
                                        </p:cTn>
                                        <p:tgtEl>
                                          <p:spTgt spid="7">
                                            <p:txEl>
                                              <p:pRg st="3" end="3"/>
                                            </p:txEl>
                                          </p:spTgt>
                                        </p:tgtEl>
                                        <p:attrNameLst>
                                          <p:attrName>style.visibility</p:attrName>
                                        </p:attrNameLst>
                                      </p:cBhvr>
                                      <p:to>
                                        <p:strVal val="visible"/>
                                      </p:to>
                                    </p:set>
                                    <p:animEffect transition="in" filter="wipe(left)">
                                      <p:cBhvr>
                                        <p:cTn id="77"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P spid="5" grpId="0" build="p" animBg="1"/>
      <p:bldP spid="6" grpId="0" animBg="1"/>
      <p:bldP spid="7" grpId="0" build="p" animBg="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212</TotalTime>
  <Words>372</Words>
  <Application>Microsoft Office PowerPoint</Application>
  <PresentationFormat>Affichage à l'écran (4:3)</PresentationFormat>
  <Paragraphs>43</Paragraphs>
  <Slides>5</Slides>
  <Notes>5</Notes>
  <HiddenSlides>0</HiddenSlides>
  <MMClips>0</MMClips>
  <ScaleCrop>false</ScaleCrop>
  <HeadingPairs>
    <vt:vector size="4" baseType="variant">
      <vt:variant>
        <vt:lpstr>Thème</vt:lpstr>
      </vt:variant>
      <vt:variant>
        <vt:i4>1</vt:i4>
      </vt:variant>
      <vt:variant>
        <vt:lpstr>Titres des diapositives</vt:lpstr>
      </vt:variant>
      <vt:variant>
        <vt:i4>5</vt:i4>
      </vt:variant>
    </vt:vector>
  </HeadingPairs>
  <TitlesOfParts>
    <vt:vector size="6" baseType="lpstr">
      <vt:lpstr>Thème Office</vt:lpstr>
      <vt:lpstr>Ford Madox Brown (1821-1893)</vt:lpstr>
      <vt:lpstr>Présentation PowerPoint</vt:lpstr>
      <vt:lpstr>Présentation PowerPoint</vt:lpstr>
      <vt:lpstr>Présentation PowerPoint</vt:lpstr>
      <vt:lpstr>Difficultés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Ford Madox Brown</dc:title>
  <dc:creator>Utilisateur</dc:creator>
  <cp:lastModifiedBy>Luzet</cp:lastModifiedBy>
  <cp:revision>44</cp:revision>
  <dcterms:created xsi:type="dcterms:W3CDTF">2010-08-25T08:45:38Z</dcterms:created>
  <dcterms:modified xsi:type="dcterms:W3CDTF">2015-10-20T09:16:54Z</dcterms:modified>
</cp:coreProperties>
</file>